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57" r:id="rId3"/>
    <p:sldId id="922" r:id="rId4"/>
    <p:sldId id="902" r:id="rId5"/>
    <p:sldId id="925" r:id="rId6"/>
    <p:sldId id="926" r:id="rId7"/>
    <p:sldId id="927" r:id="rId8"/>
    <p:sldId id="295" r:id="rId9"/>
    <p:sldId id="296" r:id="rId10"/>
    <p:sldId id="930" r:id="rId11"/>
    <p:sldId id="934" r:id="rId12"/>
    <p:sldId id="931" r:id="rId13"/>
    <p:sldId id="932" r:id="rId14"/>
    <p:sldId id="93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57"/>
    <p:restoredTop sz="89072"/>
  </p:normalViewPr>
  <p:slideViewPr>
    <p:cSldViewPr snapToGrid="0" snapToObjects="1">
      <p:cViewPr varScale="1">
        <p:scale>
          <a:sx n="98" d="100"/>
          <a:sy n="98" d="100"/>
        </p:scale>
        <p:origin x="65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1C0D77-27ED-D542-AAFE-1E43FBE28183}" type="datetimeFigureOut">
              <a:rPr lang="en-US" smtClean="0"/>
              <a:t>7/8/20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B44674-CC67-4F4F-8531-98DD504D63DA}" type="slidenum">
              <a:rPr lang="en-US" smtClean="0"/>
              <a:t>‹#›</a:t>
            </a:fld>
            <a:endParaRPr lang="en-US" dirty="0"/>
          </a:p>
        </p:txBody>
      </p:sp>
    </p:spTree>
    <p:extLst>
      <p:ext uri="{BB962C8B-B14F-4D97-AF65-F5344CB8AC3E}">
        <p14:creationId xmlns:p14="http://schemas.microsoft.com/office/powerpoint/2010/main" val="36115163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In this presentation we will discuss the technology stack that drives the PRISM platform.</a:t>
            </a:r>
          </a:p>
          <a:p>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4298225-64DD-4978-A3A3-ABB5C4D2D7E8}" type="slidenum">
              <a:rPr lang="en-US" smtClean="0"/>
              <a:t>2</a:t>
            </a:fld>
            <a:endParaRPr lang="en-US" dirty="0"/>
          </a:p>
        </p:txBody>
      </p:sp>
    </p:spTree>
    <p:extLst>
      <p:ext uri="{BB962C8B-B14F-4D97-AF65-F5344CB8AC3E}">
        <p14:creationId xmlns:p14="http://schemas.microsoft.com/office/powerpoint/2010/main" val="19291569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9B44674-CC67-4F4F-8531-98DD504D63DA}" type="slidenum">
              <a:rPr lang="en-US" smtClean="0"/>
              <a:t>12</a:t>
            </a:fld>
            <a:endParaRPr lang="en-US" dirty="0"/>
          </a:p>
        </p:txBody>
      </p:sp>
    </p:spTree>
    <p:extLst>
      <p:ext uri="{BB962C8B-B14F-4D97-AF65-F5344CB8AC3E}">
        <p14:creationId xmlns:p14="http://schemas.microsoft.com/office/powerpoint/2010/main" val="11302334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Semantic functionality will be deployed first in ARIES for validation prior to integration into TCIA</a:t>
            </a:r>
          </a:p>
          <a:p>
            <a:endParaRPr lang="en-US" dirty="0"/>
          </a:p>
        </p:txBody>
      </p:sp>
      <p:sp>
        <p:nvSpPr>
          <p:cNvPr id="4" name="Slide Number Placeholder 3"/>
          <p:cNvSpPr>
            <a:spLocks noGrp="1"/>
          </p:cNvSpPr>
          <p:nvPr>
            <p:ph type="sldNum" sz="quarter" idx="5"/>
          </p:nvPr>
        </p:nvSpPr>
        <p:spPr/>
        <p:txBody>
          <a:bodyPr/>
          <a:lstStyle/>
          <a:p>
            <a:fld id="{89B44674-CC67-4F4F-8531-98DD504D63DA}" type="slidenum">
              <a:rPr lang="en-US" smtClean="0"/>
              <a:t>13</a:t>
            </a:fld>
            <a:endParaRPr lang="en-US" dirty="0"/>
          </a:p>
        </p:txBody>
      </p:sp>
    </p:spTree>
    <p:extLst>
      <p:ext uri="{BB962C8B-B14F-4D97-AF65-F5344CB8AC3E}">
        <p14:creationId xmlns:p14="http://schemas.microsoft.com/office/powerpoint/2010/main" val="29650294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Although PRISM started with the TCIA technology stack, TCIA is only one of many forces driving PRISM.  TCIA continues to operate using its current stack in parallel with PRISM development.  The initial deployments of PRISM are not slated for TCIA, but TCIA will gradually migrate to the PRISM stack.</a:t>
            </a:r>
          </a:p>
        </p:txBody>
      </p:sp>
      <p:sp>
        <p:nvSpPr>
          <p:cNvPr id="4" name="Slide Number Placeholder 3"/>
          <p:cNvSpPr>
            <a:spLocks noGrp="1"/>
          </p:cNvSpPr>
          <p:nvPr>
            <p:ph type="sldNum" sz="quarter" idx="5"/>
          </p:nvPr>
        </p:nvSpPr>
        <p:spPr/>
        <p:txBody>
          <a:bodyPr/>
          <a:lstStyle/>
          <a:p>
            <a:fld id="{32D8FA49-E123-4136-920F-85C857683466}" type="slidenum">
              <a:rPr lang="en-US" smtClean="0"/>
              <a:t>3</a:t>
            </a:fld>
            <a:endParaRPr lang="en-US" dirty="0"/>
          </a:p>
        </p:txBody>
      </p:sp>
    </p:spTree>
    <p:extLst>
      <p:ext uri="{BB962C8B-B14F-4D97-AF65-F5344CB8AC3E}">
        <p14:creationId xmlns:p14="http://schemas.microsoft.com/office/powerpoint/2010/main" val="11492104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PRISM primarily consists of containers orchestrated in a Kubernetes Cluster, taking advantage of Kubernetes services and that help with the deployment, management, and high availability operation of complex workflows such as PRISM. </a:t>
            </a:r>
          </a:p>
        </p:txBody>
      </p:sp>
      <p:sp>
        <p:nvSpPr>
          <p:cNvPr id="4" name="Slide Number Placeholder 3"/>
          <p:cNvSpPr>
            <a:spLocks noGrp="1"/>
          </p:cNvSpPr>
          <p:nvPr>
            <p:ph type="sldNum" sz="quarter" idx="5"/>
          </p:nvPr>
        </p:nvSpPr>
        <p:spPr/>
        <p:txBody>
          <a:bodyPr/>
          <a:lstStyle/>
          <a:p>
            <a:fld id="{32D8FA49-E123-4136-920F-85C857683466}" type="slidenum">
              <a:rPr lang="en-US" smtClean="0"/>
              <a:t>4</a:t>
            </a:fld>
            <a:endParaRPr lang="en-US" dirty="0"/>
          </a:p>
        </p:txBody>
      </p:sp>
    </p:spTree>
    <p:extLst>
      <p:ext uri="{BB962C8B-B14F-4D97-AF65-F5344CB8AC3E}">
        <p14:creationId xmlns:p14="http://schemas.microsoft.com/office/powerpoint/2010/main" val="6155981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Certain services form the core of PRISM that other services build upon.  Authentication and Authorization are centralized using Keycloak tied via LDAP to Red Hat Identity Manger. PRISM repositories can use Open ID Connect or federated user IDs from InCommon via SAML 2.0.  The PRISM core includes centralized logging services via Logstash and Elasticsearch, with the ability to analyze those logs using Kibana.  The logging services not only are used for diagnostics, but also for use statistics. The core provides database services as well as bulk storage management for large objects.</a:t>
            </a:r>
          </a:p>
        </p:txBody>
      </p:sp>
      <p:sp>
        <p:nvSpPr>
          <p:cNvPr id="4" name="Slide Number Placeholder 3"/>
          <p:cNvSpPr>
            <a:spLocks noGrp="1"/>
          </p:cNvSpPr>
          <p:nvPr>
            <p:ph type="sldNum" sz="quarter" idx="5"/>
          </p:nvPr>
        </p:nvSpPr>
        <p:spPr/>
        <p:txBody>
          <a:bodyPr/>
          <a:lstStyle/>
          <a:p>
            <a:fld id="{32D8FA49-E123-4136-920F-85C857683466}" type="slidenum">
              <a:rPr lang="en-US" smtClean="0"/>
              <a:t>5</a:t>
            </a:fld>
            <a:endParaRPr lang="en-US" dirty="0"/>
          </a:p>
        </p:txBody>
      </p:sp>
    </p:spTree>
    <p:extLst>
      <p:ext uri="{BB962C8B-B14F-4D97-AF65-F5344CB8AC3E}">
        <p14:creationId xmlns:p14="http://schemas.microsoft.com/office/powerpoint/2010/main" val="2565436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PRSIM backend services are accessed via RESTful APIs through a load-balancing gateway.  PRISM applications can optionally use Aspera Faspex and High Speed Transfer Server to increase download performance. PRISM will also include downloading options that do not utilize Aspera.  DICOM data will be available through a DICOMweb™ interface provided by a dcm4chee 5 archive server.  Kheops and NBIA provide DICOM data sharing services. Additional backend tools can manage and analyze Pathology images and related data. Semantic search capabilities, described in a separate presentation, are planned.  The backend services can be extended as needed and will be constantly evolving, either through new API services or APIs configured through the Bindaas system.</a:t>
            </a:r>
          </a:p>
        </p:txBody>
      </p:sp>
      <p:sp>
        <p:nvSpPr>
          <p:cNvPr id="4" name="Slide Number Placeholder 3"/>
          <p:cNvSpPr>
            <a:spLocks noGrp="1"/>
          </p:cNvSpPr>
          <p:nvPr>
            <p:ph type="sldNum" sz="quarter" idx="5"/>
          </p:nvPr>
        </p:nvSpPr>
        <p:spPr/>
        <p:txBody>
          <a:bodyPr/>
          <a:lstStyle/>
          <a:p>
            <a:fld id="{32D8FA49-E123-4136-920F-85C857683466}" type="slidenum">
              <a:rPr lang="en-US" smtClean="0"/>
              <a:t>6</a:t>
            </a:fld>
            <a:endParaRPr lang="en-US" dirty="0"/>
          </a:p>
        </p:txBody>
      </p:sp>
    </p:spTree>
    <p:extLst>
      <p:ext uri="{BB962C8B-B14F-4D97-AF65-F5344CB8AC3E}">
        <p14:creationId xmlns:p14="http://schemas.microsoft.com/office/powerpoint/2010/main" val="14463804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Frontend services leverage the backend and core services to provide the user experience for PRISM-based repositories, including data browsing and visualization, as well as user support through landing pages, helpdesks, and other documentation.  RESTful APIs facilitate future expansion and evolution. We welcome contributions and suggestions.</a:t>
            </a:r>
          </a:p>
        </p:txBody>
      </p:sp>
      <p:sp>
        <p:nvSpPr>
          <p:cNvPr id="4" name="Slide Number Placeholder 3"/>
          <p:cNvSpPr>
            <a:spLocks noGrp="1"/>
          </p:cNvSpPr>
          <p:nvPr>
            <p:ph type="sldNum" sz="quarter" idx="5"/>
          </p:nvPr>
        </p:nvSpPr>
        <p:spPr/>
        <p:txBody>
          <a:bodyPr/>
          <a:lstStyle/>
          <a:p>
            <a:fld id="{32D8FA49-E123-4136-920F-85C857683466}" type="slidenum">
              <a:rPr lang="en-US" smtClean="0"/>
              <a:t>7</a:t>
            </a:fld>
            <a:endParaRPr lang="en-US" dirty="0"/>
          </a:p>
        </p:txBody>
      </p:sp>
    </p:spTree>
    <p:extLst>
      <p:ext uri="{BB962C8B-B14F-4D97-AF65-F5344CB8AC3E}">
        <p14:creationId xmlns:p14="http://schemas.microsoft.com/office/powerpoint/2010/main" val="1641223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9B44674-CC67-4F4F-8531-98DD504D63DA}" type="slidenum">
              <a:rPr lang="en-US" smtClean="0"/>
              <a:t>9</a:t>
            </a:fld>
            <a:endParaRPr lang="en-US" dirty="0"/>
          </a:p>
        </p:txBody>
      </p:sp>
    </p:spTree>
    <p:extLst>
      <p:ext uri="{BB962C8B-B14F-4D97-AF65-F5344CB8AC3E}">
        <p14:creationId xmlns:p14="http://schemas.microsoft.com/office/powerpoint/2010/main" val="39205813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9B44674-CC67-4F4F-8531-98DD504D63DA}" type="slidenum">
              <a:rPr lang="en-US" smtClean="0"/>
              <a:t>10</a:t>
            </a:fld>
            <a:endParaRPr lang="en-US" dirty="0"/>
          </a:p>
        </p:txBody>
      </p:sp>
    </p:spTree>
    <p:extLst>
      <p:ext uri="{BB962C8B-B14F-4D97-AF65-F5344CB8AC3E}">
        <p14:creationId xmlns:p14="http://schemas.microsoft.com/office/powerpoint/2010/main" val="33138437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 We are allowing deployments, such as TCIA, ARIES, and SBRIES, to cherry pick which portions of PRISM they will use.  So TCIA might not be using all of the 0.5 PRISM release, but it certainly could be using portions of it.</a:t>
            </a:r>
            <a:endParaRPr lang="en-US" dirty="0"/>
          </a:p>
        </p:txBody>
      </p:sp>
      <p:sp>
        <p:nvSpPr>
          <p:cNvPr id="4" name="Slide Number Placeholder 3"/>
          <p:cNvSpPr>
            <a:spLocks noGrp="1"/>
          </p:cNvSpPr>
          <p:nvPr>
            <p:ph type="sldNum" sz="quarter" idx="5"/>
          </p:nvPr>
        </p:nvSpPr>
        <p:spPr/>
        <p:txBody>
          <a:bodyPr/>
          <a:lstStyle/>
          <a:p>
            <a:fld id="{89B44674-CC67-4F4F-8531-98DD504D63DA}" type="slidenum">
              <a:rPr lang="en-US" smtClean="0"/>
              <a:t>11</a:t>
            </a:fld>
            <a:endParaRPr lang="en-US" dirty="0"/>
          </a:p>
        </p:txBody>
      </p:sp>
    </p:spTree>
    <p:extLst>
      <p:ext uri="{BB962C8B-B14F-4D97-AF65-F5344CB8AC3E}">
        <p14:creationId xmlns:p14="http://schemas.microsoft.com/office/powerpoint/2010/main" val="32830966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26C61-2EC7-7E44-8AA5-C2275D0A65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F5E5DC2-0EC2-4745-8108-2A7865CD595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F288AD1-F321-4949-A264-6632A9FE6B0B}"/>
              </a:ext>
            </a:extLst>
          </p:cNvPr>
          <p:cNvSpPr>
            <a:spLocks noGrp="1"/>
          </p:cNvSpPr>
          <p:nvPr>
            <p:ph type="dt" sz="half" idx="10"/>
          </p:nvPr>
        </p:nvSpPr>
        <p:spPr/>
        <p:txBody>
          <a:bodyPr/>
          <a:lstStyle/>
          <a:p>
            <a:fld id="{A8738505-7AC3-B44A-B070-949702F3B926}" type="datetimeFigureOut">
              <a:rPr lang="en-US" smtClean="0"/>
              <a:t>7/8/20</a:t>
            </a:fld>
            <a:endParaRPr lang="en-US" dirty="0"/>
          </a:p>
        </p:txBody>
      </p:sp>
      <p:sp>
        <p:nvSpPr>
          <p:cNvPr id="5" name="Footer Placeholder 4">
            <a:extLst>
              <a:ext uri="{FF2B5EF4-FFF2-40B4-BE49-F238E27FC236}">
                <a16:creationId xmlns:a16="http://schemas.microsoft.com/office/drawing/2014/main" id="{213BD138-15A1-C142-9EDB-DFA7D9EDF2E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F511C9C-931A-324E-A13A-F56B9F716ACD}"/>
              </a:ext>
            </a:extLst>
          </p:cNvPr>
          <p:cNvSpPr>
            <a:spLocks noGrp="1"/>
          </p:cNvSpPr>
          <p:nvPr>
            <p:ph type="sldNum" sz="quarter" idx="12"/>
          </p:nvPr>
        </p:nvSpPr>
        <p:spPr/>
        <p:txBody>
          <a:bodyPr/>
          <a:lstStyle/>
          <a:p>
            <a:fld id="{B8812FAE-ACE1-3048-8496-C296C8E536B4}" type="slidenum">
              <a:rPr lang="en-US" smtClean="0"/>
              <a:t>‹#›</a:t>
            </a:fld>
            <a:endParaRPr lang="en-US" dirty="0"/>
          </a:p>
        </p:txBody>
      </p:sp>
    </p:spTree>
    <p:extLst>
      <p:ext uri="{BB962C8B-B14F-4D97-AF65-F5344CB8AC3E}">
        <p14:creationId xmlns:p14="http://schemas.microsoft.com/office/powerpoint/2010/main" val="2690542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2456F-B046-FD4B-BE41-06617D4133C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4946C50-59A7-7D45-8ADD-CBC49F2AE93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1B9FED-DEBB-494D-A3B5-DDF4AC8EB9D3}"/>
              </a:ext>
            </a:extLst>
          </p:cNvPr>
          <p:cNvSpPr>
            <a:spLocks noGrp="1"/>
          </p:cNvSpPr>
          <p:nvPr>
            <p:ph type="dt" sz="half" idx="10"/>
          </p:nvPr>
        </p:nvSpPr>
        <p:spPr/>
        <p:txBody>
          <a:bodyPr/>
          <a:lstStyle/>
          <a:p>
            <a:fld id="{A8738505-7AC3-B44A-B070-949702F3B926}" type="datetimeFigureOut">
              <a:rPr lang="en-US" smtClean="0"/>
              <a:t>7/8/20</a:t>
            </a:fld>
            <a:endParaRPr lang="en-US" dirty="0"/>
          </a:p>
        </p:txBody>
      </p:sp>
      <p:sp>
        <p:nvSpPr>
          <p:cNvPr id="5" name="Footer Placeholder 4">
            <a:extLst>
              <a:ext uri="{FF2B5EF4-FFF2-40B4-BE49-F238E27FC236}">
                <a16:creationId xmlns:a16="http://schemas.microsoft.com/office/drawing/2014/main" id="{FEE8BD7E-3D2E-1C4C-B3F2-A79E0F6E600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410127-99C1-CB4E-9296-C951AD5F3500}"/>
              </a:ext>
            </a:extLst>
          </p:cNvPr>
          <p:cNvSpPr>
            <a:spLocks noGrp="1"/>
          </p:cNvSpPr>
          <p:nvPr>
            <p:ph type="sldNum" sz="quarter" idx="12"/>
          </p:nvPr>
        </p:nvSpPr>
        <p:spPr/>
        <p:txBody>
          <a:bodyPr/>
          <a:lstStyle/>
          <a:p>
            <a:fld id="{B8812FAE-ACE1-3048-8496-C296C8E536B4}" type="slidenum">
              <a:rPr lang="en-US" smtClean="0"/>
              <a:t>‹#›</a:t>
            </a:fld>
            <a:endParaRPr lang="en-US" dirty="0"/>
          </a:p>
        </p:txBody>
      </p:sp>
    </p:spTree>
    <p:extLst>
      <p:ext uri="{BB962C8B-B14F-4D97-AF65-F5344CB8AC3E}">
        <p14:creationId xmlns:p14="http://schemas.microsoft.com/office/powerpoint/2010/main" val="3420355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74F712F-CDA2-4042-9E1E-8A137BB6A8D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6A70322-4B62-F944-A086-521B6692240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F73077-8D14-1248-A841-BC478F53B835}"/>
              </a:ext>
            </a:extLst>
          </p:cNvPr>
          <p:cNvSpPr>
            <a:spLocks noGrp="1"/>
          </p:cNvSpPr>
          <p:nvPr>
            <p:ph type="dt" sz="half" idx="10"/>
          </p:nvPr>
        </p:nvSpPr>
        <p:spPr/>
        <p:txBody>
          <a:bodyPr/>
          <a:lstStyle/>
          <a:p>
            <a:fld id="{A8738505-7AC3-B44A-B070-949702F3B926}" type="datetimeFigureOut">
              <a:rPr lang="en-US" smtClean="0"/>
              <a:t>7/8/20</a:t>
            </a:fld>
            <a:endParaRPr lang="en-US" dirty="0"/>
          </a:p>
        </p:txBody>
      </p:sp>
      <p:sp>
        <p:nvSpPr>
          <p:cNvPr id="5" name="Footer Placeholder 4">
            <a:extLst>
              <a:ext uri="{FF2B5EF4-FFF2-40B4-BE49-F238E27FC236}">
                <a16:creationId xmlns:a16="http://schemas.microsoft.com/office/drawing/2014/main" id="{EE862D00-370F-CD4D-9049-690B0E561AB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23E42DB-15B2-1144-AD2E-FDCDD8D38FB4}"/>
              </a:ext>
            </a:extLst>
          </p:cNvPr>
          <p:cNvSpPr>
            <a:spLocks noGrp="1"/>
          </p:cNvSpPr>
          <p:nvPr>
            <p:ph type="sldNum" sz="quarter" idx="12"/>
          </p:nvPr>
        </p:nvSpPr>
        <p:spPr/>
        <p:txBody>
          <a:bodyPr/>
          <a:lstStyle/>
          <a:p>
            <a:fld id="{B8812FAE-ACE1-3048-8496-C296C8E536B4}" type="slidenum">
              <a:rPr lang="en-US" smtClean="0"/>
              <a:t>‹#›</a:t>
            </a:fld>
            <a:endParaRPr lang="en-US" dirty="0"/>
          </a:p>
        </p:txBody>
      </p:sp>
    </p:spTree>
    <p:extLst>
      <p:ext uri="{BB962C8B-B14F-4D97-AF65-F5344CB8AC3E}">
        <p14:creationId xmlns:p14="http://schemas.microsoft.com/office/powerpoint/2010/main" val="3478282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F125A-7364-134A-870D-BD71D235495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BD2C0D6-AE51-264B-983B-F31AE94D5D2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7B8DC4-1272-6F41-B0FF-EAF1F48C0644}"/>
              </a:ext>
            </a:extLst>
          </p:cNvPr>
          <p:cNvSpPr>
            <a:spLocks noGrp="1"/>
          </p:cNvSpPr>
          <p:nvPr>
            <p:ph type="dt" sz="half" idx="10"/>
          </p:nvPr>
        </p:nvSpPr>
        <p:spPr/>
        <p:txBody>
          <a:bodyPr/>
          <a:lstStyle/>
          <a:p>
            <a:fld id="{A8738505-7AC3-B44A-B070-949702F3B926}" type="datetimeFigureOut">
              <a:rPr lang="en-US" smtClean="0"/>
              <a:t>7/8/20</a:t>
            </a:fld>
            <a:endParaRPr lang="en-US" dirty="0"/>
          </a:p>
        </p:txBody>
      </p:sp>
      <p:sp>
        <p:nvSpPr>
          <p:cNvPr id="5" name="Footer Placeholder 4">
            <a:extLst>
              <a:ext uri="{FF2B5EF4-FFF2-40B4-BE49-F238E27FC236}">
                <a16:creationId xmlns:a16="http://schemas.microsoft.com/office/drawing/2014/main" id="{A0857FCC-C4C5-B042-9B20-5FBBFD0F069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6D7BB24-2AFB-FF4B-8D1B-D0467E2BD1DD}"/>
              </a:ext>
            </a:extLst>
          </p:cNvPr>
          <p:cNvSpPr>
            <a:spLocks noGrp="1"/>
          </p:cNvSpPr>
          <p:nvPr>
            <p:ph type="sldNum" sz="quarter" idx="12"/>
          </p:nvPr>
        </p:nvSpPr>
        <p:spPr/>
        <p:txBody>
          <a:bodyPr/>
          <a:lstStyle/>
          <a:p>
            <a:fld id="{B8812FAE-ACE1-3048-8496-C296C8E536B4}" type="slidenum">
              <a:rPr lang="en-US" smtClean="0"/>
              <a:t>‹#›</a:t>
            </a:fld>
            <a:endParaRPr lang="en-US" dirty="0"/>
          </a:p>
        </p:txBody>
      </p:sp>
    </p:spTree>
    <p:extLst>
      <p:ext uri="{BB962C8B-B14F-4D97-AF65-F5344CB8AC3E}">
        <p14:creationId xmlns:p14="http://schemas.microsoft.com/office/powerpoint/2010/main" val="1532496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2C797-F8C6-DE4D-9633-7F143F9947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770FB3B-BDAE-B445-866B-ECBEE7F4CA7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5C3E9A7-C3C7-E14B-B1CC-F5CABF55C6EC}"/>
              </a:ext>
            </a:extLst>
          </p:cNvPr>
          <p:cNvSpPr>
            <a:spLocks noGrp="1"/>
          </p:cNvSpPr>
          <p:nvPr>
            <p:ph type="dt" sz="half" idx="10"/>
          </p:nvPr>
        </p:nvSpPr>
        <p:spPr/>
        <p:txBody>
          <a:bodyPr/>
          <a:lstStyle/>
          <a:p>
            <a:fld id="{A8738505-7AC3-B44A-B070-949702F3B926}" type="datetimeFigureOut">
              <a:rPr lang="en-US" smtClean="0"/>
              <a:t>7/8/20</a:t>
            </a:fld>
            <a:endParaRPr lang="en-US" dirty="0"/>
          </a:p>
        </p:txBody>
      </p:sp>
      <p:sp>
        <p:nvSpPr>
          <p:cNvPr id="5" name="Footer Placeholder 4">
            <a:extLst>
              <a:ext uri="{FF2B5EF4-FFF2-40B4-BE49-F238E27FC236}">
                <a16:creationId xmlns:a16="http://schemas.microsoft.com/office/drawing/2014/main" id="{EAFD6BBB-5299-8E48-835D-C74ECDC2FD7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B7C0B70-DCC6-7B4C-BE07-675C1A41D094}"/>
              </a:ext>
            </a:extLst>
          </p:cNvPr>
          <p:cNvSpPr>
            <a:spLocks noGrp="1"/>
          </p:cNvSpPr>
          <p:nvPr>
            <p:ph type="sldNum" sz="quarter" idx="12"/>
          </p:nvPr>
        </p:nvSpPr>
        <p:spPr/>
        <p:txBody>
          <a:bodyPr/>
          <a:lstStyle/>
          <a:p>
            <a:fld id="{B8812FAE-ACE1-3048-8496-C296C8E536B4}" type="slidenum">
              <a:rPr lang="en-US" smtClean="0"/>
              <a:t>‹#›</a:t>
            </a:fld>
            <a:endParaRPr lang="en-US" dirty="0"/>
          </a:p>
        </p:txBody>
      </p:sp>
    </p:spTree>
    <p:extLst>
      <p:ext uri="{BB962C8B-B14F-4D97-AF65-F5344CB8AC3E}">
        <p14:creationId xmlns:p14="http://schemas.microsoft.com/office/powerpoint/2010/main" val="1251568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EDF36-A62D-814F-B88B-070AB3EAA6F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D779466-38A8-B344-9F89-CE04563331D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4AB0978-6E9B-BD4F-A1E5-03BD2621132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8CC6653-22BE-1B42-AD40-9CA9F2D4FD03}"/>
              </a:ext>
            </a:extLst>
          </p:cNvPr>
          <p:cNvSpPr>
            <a:spLocks noGrp="1"/>
          </p:cNvSpPr>
          <p:nvPr>
            <p:ph type="dt" sz="half" idx="10"/>
          </p:nvPr>
        </p:nvSpPr>
        <p:spPr/>
        <p:txBody>
          <a:bodyPr/>
          <a:lstStyle/>
          <a:p>
            <a:fld id="{A8738505-7AC3-B44A-B070-949702F3B926}" type="datetimeFigureOut">
              <a:rPr lang="en-US" smtClean="0"/>
              <a:t>7/8/20</a:t>
            </a:fld>
            <a:endParaRPr lang="en-US" dirty="0"/>
          </a:p>
        </p:txBody>
      </p:sp>
      <p:sp>
        <p:nvSpPr>
          <p:cNvPr id="6" name="Footer Placeholder 5">
            <a:extLst>
              <a:ext uri="{FF2B5EF4-FFF2-40B4-BE49-F238E27FC236}">
                <a16:creationId xmlns:a16="http://schemas.microsoft.com/office/drawing/2014/main" id="{CB1A5B53-6C0B-894C-A708-E55C560D6CD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0BF8874-2C8F-1C4A-BA93-76681DDB23B6}"/>
              </a:ext>
            </a:extLst>
          </p:cNvPr>
          <p:cNvSpPr>
            <a:spLocks noGrp="1"/>
          </p:cNvSpPr>
          <p:nvPr>
            <p:ph type="sldNum" sz="quarter" idx="12"/>
          </p:nvPr>
        </p:nvSpPr>
        <p:spPr/>
        <p:txBody>
          <a:bodyPr/>
          <a:lstStyle/>
          <a:p>
            <a:fld id="{B8812FAE-ACE1-3048-8496-C296C8E536B4}" type="slidenum">
              <a:rPr lang="en-US" smtClean="0"/>
              <a:t>‹#›</a:t>
            </a:fld>
            <a:endParaRPr lang="en-US" dirty="0"/>
          </a:p>
        </p:txBody>
      </p:sp>
    </p:spTree>
    <p:extLst>
      <p:ext uri="{BB962C8B-B14F-4D97-AF65-F5344CB8AC3E}">
        <p14:creationId xmlns:p14="http://schemas.microsoft.com/office/powerpoint/2010/main" val="7468220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4BEF0-E334-4C45-B9CC-D7ADF22661D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73AAC17-548F-674E-A336-11043636BAA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5195ABA-BFE1-4A42-AB30-AC90F5CFE85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46F0B62-8ADA-104B-AA42-A35005E31FF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0215D1F-A988-AD48-A186-A8F9FD74671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362F7D1-27C6-BB49-AE69-8C0F2DC745BB}"/>
              </a:ext>
            </a:extLst>
          </p:cNvPr>
          <p:cNvSpPr>
            <a:spLocks noGrp="1"/>
          </p:cNvSpPr>
          <p:nvPr>
            <p:ph type="dt" sz="half" idx="10"/>
          </p:nvPr>
        </p:nvSpPr>
        <p:spPr/>
        <p:txBody>
          <a:bodyPr/>
          <a:lstStyle/>
          <a:p>
            <a:fld id="{A8738505-7AC3-B44A-B070-949702F3B926}" type="datetimeFigureOut">
              <a:rPr lang="en-US" smtClean="0"/>
              <a:t>7/8/20</a:t>
            </a:fld>
            <a:endParaRPr lang="en-US" dirty="0"/>
          </a:p>
        </p:txBody>
      </p:sp>
      <p:sp>
        <p:nvSpPr>
          <p:cNvPr id="8" name="Footer Placeholder 7">
            <a:extLst>
              <a:ext uri="{FF2B5EF4-FFF2-40B4-BE49-F238E27FC236}">
                <a16:creationId xmlns:a16="http://schemas.microsoft.com/office/drawing/2014/main" id="{D58EF34C-2B39-7844-B225-502446B6389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DBFC09C8-0486-1F40-B6EB-2532F4FE3AB0}"/>
              </a:ext>
            </a:extLst>
          </p:cNvPr>
          <p:cNvSpPr>
            <a:spLocks noGrp="1"/>
          </p:cNvSpPr>
          <p:nvPr>
            <p:ph type="sldNum" sz="quarter" idx="12"/>
          </p:nvPr>
        </p:nvSpPr>
        <p:spPr/>
        <p:txBody>
          <a:bodyPr/>
          <a:lstStyle/>
          <a:p>
            <a:fld id="{B8812FAE-ACE1-3048-8496-C296C8E536B4}" type="slidenum">
              <a:rPr lang="en-US" smtClean="0"/>
              <a:t>‹#›</a:t>
            </a:fld>
            <a:endParaRPr lang="en-US" dirty="0"/>
          </a:p>
        </p:txBody>
      </p:sp>
    </p:spTree>
    <p:extLst>
      <p:ext uri="{BB962C8B-B14F-4D97-AF65-F5344CB8AC3E}">
        <p14:creationId xmlns:p14="http://schemas.microsoft.com/office/powerpoint/2010/main" val="1540117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8BD3C-A5E7-1049-849F-45D843E9980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BCD5311-D7C3-2A45-ABC9-DB536ECF01E8}"/>
              </a:ext>
            </a:extLst>
          </p:cNvPr>
          <p:cNvSpPr>
            <a:spLocks noGrp="1"/>
          </p:cNvSpPr>
          <p:nvPr>
            <p:ph type="dt" sz="half" idx="10"/>
          </p:nvPr>
        </p:nvSpPr>
        <p:spPr/>
        <p:txBody>
          <a:bodyPr/>
          <a:lstStyle/>
          <a:p>
            <a:fld id="{A8738505-7AC3-B44A-B070-949702F3B926}" type="datetimeFigureOut">
              <a:rPr lang="en-US" smtClean="0"/>
              <a:t>7/8/20</a:t>
            </a:fld>
            <a:endParaRPr lang="en-US" dirty="0"/>
          </a:p>
        </p:txBody>
      </p:sp>
      <p:sp>
        <p:nvSpPr>
          <p:cNvPr id="4" name="Footer Placeholder 3">
            <a:extLst>
              <a:ext uri="{FF2B5EF4-FFF2-40B4-BE49-F238E27FC236}">
                <a16:creationId xmlns:a16="http://schemas.microsoft.com/office/drawing/2014/main" id="{71282D68-2311-314D-9BA4-987BFEA2E26A}"/>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E23EFEFF-0B23-1444-84F1-9FD4D4DEEDDF}"/>
              </a:ext>
            </a:extLst>
          </p:cNvPr>
          <p:cNvSpPr>
            <a:spLocks noGrp="1"/>
          </p:cNvSpPr>
          <p:nvPr>
            <p:ph type="sldNum" sz="quarter" idx="12"/>
          </p:nvPr>
        </p:nvSpPr>
        <p:spPr/>
        <p:txBody>
          <a:bodyPr/>
          <a:lstStyle/>
          <a:p>
            <a:fld id="{B8812FAE-ACE1-3048-8496-C296C8E536B4}" type="slidenum">
              <a:rPr lang="en-US" smtClean="0"/>
              <a:t>‹#›</a:t>
            </a:fld>
            <a:endParaRPr lang="en-US" dirty="0"/>
          </a:p>
        </p:txBody>
      </p:sp>
    </p:spTree>
    <p:extLst>
      <p:ext uri="{BB962C8B-B14F-4D97-AF65-F5344CB8AC3E}">
        <p14:creationId xmlns:p14="http://schemas.microsoft.com/office/powerpoint/2010/main" val="2674454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23A06C9-4126-6847-8A6D-7A62C946BB26}"/>
              </a:ext>
            </a:extLst>
          </p:cNvPr>
          <p:cNvSpPr>
            <a:spLocks noGrp="1"/>
          </p:cNvSpPr>
          <p:nvPr>
            <p:ph type="dt" sz="half" idx="10"/>
          </p:nvPr>
        </p:nvSpPr>
        <p:spPr/>
        <p:txBody>
          <a:bodyPr/>
          <a:lstStyle/>
          <a:p>
            <a:fld id="{A8738505-7AC3-B44A-B070-949702F3B926}" type="datetimeFigureOut">
              <a:rPr lang="en-US" smtClean="0"/>
              <a:t>7/8/20</a:t>
            </a:fld>
            <a:endParaRPr lang="en-US" dirty="0"/>
          </a:p>
        </p:txBody>
      </p:sp>
      <p:sp>
        <p:nvSpPr>
          <p:cNvPr id="3" name="Footer Placeholder 2">
            <a:extLst>
              <a:ext uri="{FF2B5EF4-FFF2-40B4-BE49-F238E27FC236}">
                <a16:creationId xmlns:a16="http://schemas.microsoft.com/office/drawing/2014/main" id="{DBE04AE1-8E38-FA41-9907-FEB8068BD5CE}"/>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93D09E50-88FA-104C-ACF7-B2023F20AA4A}"/>
              </a:ext>
            </a:extLst>
          </p:cNvPr>
          <p:cNvSpPr>
            <a:spLocks noGrp="1"/>
          </p:cNvSpPr>
          <p:nvPr>
            <p:ph type="sldNum" sz="quarter" idx="12"/>
          </p:nvPr>
        </p:nvSpPr>
        <p:spPr/>
        <p:txBody>
          <a:bodyPr/>
          <a:lstStyle/>
          <a:p>
            <a:fld id="{B8812FAE-ACE1-3048-8496-C296C8E536B4}" type="slidenum">
              <a:rPr lang="en-US" smtClean="0"/>
              <a:t>‹#›</a:t>
            </a:fld>
            <a:endParaRPr lang="en-US" dirty="0"/>
          </a:p>
        </p:txBody>
      </p:sp>
    </p:spTree>
    <p:extLst>
      <p:ext uri="{BB962C8B-B14F-4D97-AF65-F5344CB8AC3E}">
        <p14:creationId xmlns:p14="http://schemas.microsoft.com/office/powerpoint/2010/main" val="835168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1896B-00BB-E240-BF83-9FDB0D8515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9D857CE-1D24-B840-973C-7D43A7117E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E2C3DBB-BF94-9147-BFDA-982F51750D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20EA35-0F2F-0D42-9A69-22228AC01101}"/>
              </a:ext>
            </a:extLst>
          </p:cNvPr>
          <p:cNvSpPr>
            <a:spLocks noGrp="1"/>
          </p:cNvSpPr>
          <p:nvPr>
            <p:ph type="dt" sz="half" idx="10"/>
          </p:nvPr>
        </p:nvSpPr>
        <p:spPr/>
        <p:txBody>
          <a:bodyPr/>
          <a:lstStyle/>
          <a:p>
            <a:fld id="{A8738505-7AC3-B44A-B070-949702F3B926}" type="datetimeFigureOut">
              <a:rPr lang="en-US" smtClean="0"/>
              <a:t>7/8/20</a:t>
            </a:fld>
            <a:endParaRPr lang="en-US" dirty="0"/>
          </a:p>
        </p:txBody>
      </p:sp>
      <p:sp>
        <p:nvSpPr>
          <p:cNvPr id="6" name="Footer Placeholder 5">
            <a:extLst>
              <a:ext uri="{FF2B5EF4-FFF2-40B4-BE49-F238E27FC236}">
                <a16:creationId xmlns:a16="http://schemas.microsoft.com/office/drawing/2014/main" id="{FCBEA87E-5D5C-BE4B-B5A5-31146594565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47A650C-9952-B149-B684-F70AA52904BD}"/>
              </a:ext>
            </a:extLst>
          </p:cNvPr>
          <p:cNvSpPr>
            <a:spLocks noGrp="1"/>
          </p:cNvSpPr>
          <p:nvPr>
            <p:ph type="sldNum" sz="quarter" idx="12"/>
          </p:nvPr>
        </p:nvSpPr>
        <p:spPr/>
        <p:txBody>
          <a:bodyPr/>
          <a:lstStyle/>
          <a:p>
            <a:fld id="{B8812FAE-ACE1-3048-8496-C296C8E536B4}" type="slidenum">
              <a:rPr lang="en-US" smtClean="0"/>
              <a:t>‹#›</a:t>
            </a:fld>
            <a:endParaRPr lang="en-US" dirty="0"/>
          </a:p>
        </p:txBody>
      </p:sp>
    </p:spTree>
    <p:extLst>
      <p:ext uri="{BB962C8B-B14F-4D97-AF65-F5344CB8AC3E}">
        <p14:creationId xmlns:p14="http://schemas.microsoft.com/office/powerpoint/2010/main" val="2138011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88BE6-438A-FE47-953B-DA4D524AD1A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4E2E8B8-DBE6-3640-BA23-9E6613B57A8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3849C3AE-B3FF-7E48-9ADA-0A9DD54BD3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066D6DF-2AA3-5743-BFAF-DDD4241024F3}"/>
              </a:ext>
            </a:extLst>
          </p:cNvPr>
          <p:cNvSpPr>
            <a:spLocks noGrp="1"/>
          </p:cNvSpPr>
          <p:nvPr>
            <p:ph type="dt" sz="half" idx="10"/>
          </p:nvPr>
        </p:nvSpPr>
        <p:spPr/>
        <p:txBody>
          <a:bodyPr/>
          <a:lstStyle/>
          <a:p>
            <a:fld id="{A8738505-7AC3-B44A-B070-949702F3B926}" type="datetimeFigureOut">
              <a:rPr lang="en-US" smtClean="0"/>
              <a:t>7/8/20</a:t>
            </a:fld>
            <a:endParaRPr lang="en-US" dirty="0"/>
          </a:p>
        </p:txBody>
      </p:sp>
      <p:sp>
        <p:nvSpPr>
          <p:cNvPr id="6" name="Footer Placeholder 5">
            <a:extLst>
              <a:ext uri="{FF2B5EF4-FFF2-40B4-BE49-F238E27FC236}">
                <a16:creationId xmlns:a16="http://schemas.microsoft.com/office/drawing/2014/main" id="{FF916529-7C84-2E4E-80CF-F107166E2F8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8EE1399-E669-E34C-BCF1-06767DFF2C54}"/>
              </a:ext>
            </a:extLst>
          </p:cNvPr>
          <p:cNvSpPr>
            <a:spLocks noGrp="1"/>
          </p:cNvSpPr>
          <p:nvPr>
            <p:ph type="sldNum" sz="quarter" idx="12"/>
          </p:nvPr>
        </p:nvSpPr>
        <p:spPr/>
        <p:txBody>
          <a:bodyPr/>
          <a:lstStyle/>
          <a:p>
            <a:fld id="{B8812FAE-ACE1-3048-8496-C296C8E536B4}" type="slidenum">
              <a:rPr lang="en-US" smtClean="0"/>
              <a:t>‹#›</a:t>
            </a:fld>
            <a:endParaRPr lang="en-US" dirty="0"/>
          </a:p>
        </p:txBody>
      </p:sp>
    </p:spTree>
    <p:extLst>
      <p:ext uri="{BB962C8B-B14F-4D97-AF65-F5344CB8AC3E}">
        <p14:creationId xmlns:p14="http://schemas.microsoft.com/office/powerpoint/2010/main" val="2114829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25DD18E-9890-DA44-8D57-AB19CB6EDC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E4A7F79-480E-B04B-84D3-949BE51C45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4337EE-B284-7546-B1E7-6F4819D9DF7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738505-7AC3-B44A-B070-949702F3B926}" type="datetimeFigureOut">
              <a:rPr lang="en-US" smtClean="0"/>
              <a:t>7/8/20</a:t>
            </a:fld>
            <a:endParaRPr lang="en-US" dirty="0"/>
          </a:p>
        </p:txBody>
      </p:sp>
      <p:sp>
        <p:nvSpPr>
          <p:cNvPr id="5" name="Footer Placeholder 4">
            <a:extLst>
              <a:ext uri="{FF2B5EF4-FFF2-40B4-BE49-F238E27FC236}">
                <a16:creationId xmlns:a16="http://schemas.microsoft.com/office/drawing/2014/main" id="{F23925F1-87EB-9543-85BA-5BED26FB5B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4022D9D-F07A-1F4A-9279-D47E32E2C00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812FAE-ACE1-3048-8496-C296C8E536B4}" type="slidenum">
              <a:rPr lang="en-US" smtClean="0"/>
              <a:t>‹#›</a:t>
            </a:fld>
            <a:endParaRPr lang="en-US" dirty="0"/>
          </a:p>
        </p:txBody>
      </p:sp>
    </p:spTree>
    <p:extLst>
      <p:ext uri="{BB962C8B-B14F-4D97-AF65-F5344CB8AC3E}">
        <p14:creationId xmlns:p14="http://schemas.microsoft.com/office/powerpoint/2010/main" val="16093840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github.com/GoogleCloudPlatform/kubernete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tif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9F283-C119-1C49-B92F-D7459A05F817}"/>
              </a:ext>
            </a:extLst>
          </p:cNvPr>
          <p:cNvSpPr>
            <a:spLocks noGrp="1"/>
          </p:cNvSpPr>
          <p:nvPr>
            <p:ph type="ctrTitle"/>
          </p:nvPr>
        </p:nvSpPr>
        <p:spPr>
          <a:xfrm>
            <a:off x="1316736" y="1707579"/>
            <a:ext cx="9144000" cy="2387600"/>
          </a:xfrm>
        </p:spPr>
        <p:txBody>
          <a:bodyPr>
            <a:normAutofit/>
          </a:bodyPr>
          <a:lstStyle/>
          <a:p>
            <a:r>
              <a:rPr lang="en-US" dirty="0"/>
              <a:t>PRISM Release Roadmap</a:t>
            </a:r>
          </a:p>
        </p:txBody>
      </p:sp>
      <p:sp>
        <p:nvSpPr>
          <p:cNvPr id="3" name="Subtitle 2">
            <a:extLst>
              <a:ext uri="{FF2B5EF4-FFF2-40B4-BE49-F238E27FC236}">
                <a16:creationId xmlns:a16="http://schemas.microsoft.com/office/drawing/2014/main" id="{0A7A8259-D9A4-CF47-A83B-B4D0432673A5}"/>
              </a:ext>
            </a:extLst>
          </p:cNvPr>
          <p:cNvSpPr>
            <a:spLocks noGrp="1"/>
          </p:cNvSpPr>
          <p:nvPr>
            <p:ph type="subTitle" idx="1"/>
          </p:nvPr>
        </p:nvSpPr>
        <p:spPr>
          <a:xfrm>
            <a:off x="1316736" y="4187254"/>
            <a:ext cx="9144000" cy="1655762"/>
          </a:xfrm>
        </p:spPr>
        <p:txBody>
          <a:bodyPr/>
          <a:lstStyle/>
          <a:p>
            <a:r>
              <a:rPr lang="en-US" dirty="0"/>
              <a:t>Results from PRISM 2020 Annual Meeting</a:t>
            </a:r>
          </a:p>
          <a:p>
            <a:r>
              <a:rPr lang="en-US" dirty="0"/>
              <a:t>17 June 2020</a:t>
            </a:r>
          </a:p>
        </p:txBody>
      </p:sp>
      <p:pic>
        <p:nvPicPr>
          <p:cNvPr id="7" name="Picture 6">
            <a:extLst>
              <a:ext uri="{FF2B5EF4-FFF2-40B4-BE49-F238E27FC236}">
                <a16:creationId xmlns:a16="http://schemas.microsoft.com/office/drawing/2014/main" id="{7624CF92-40BA-E846-AA05-CDAF605FD1DD}"/>
              </a:ext>
            </a:extLst>
          </p:cNvPr>
          <p:cNvPicPr>
            <a:picLocks noChangeAspect="1"/>
          </p:cNvPicPr>
          <p:nvPr/>
        </p:nvPicPr>
        <p:blipFill rotWithShape="1">
          <a:blip r:embed="rId2"/>
          <a:srcRect l="36782" t="30428" r="5479" b="31222"/>
          <a:stretch/>
        </p:blipFill>
        <p:spPr>
          <a:xfrm>
            <a:off x="10668000" y="60548"/>
            <a:ext cx="1402234" cy="118564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65852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23FED5-DC71-6344-A4EC-25E9F28C76CC}"/>
              </a:ext>
            </a:extLst>
          </p:cNvPr>
          <p:cNvSpPr>
            <a:spLocks noGrp="1"/>
          </p:cNvSpPr>
          <p:nvPr>
            <p:ph type="title"/>
          </p:nvPr>
        </p:nvSpPr>
        <p:spPr/>
        <p:txBody>
          <a:bodyPr/>
          <a:lstStyle/>
          <a:p>
            <a:r>
              <a:rPr lang="en-US" dirty="0"/>
              <a:t>Release 0.5R</a:t>
            </a:r>
          </a:p>
        </p:txBody>
      </p:sp>
      <p:sp>
        <p:nvSpPr>
          <p:cNvPr id="3" name="Content Placeholder 2">
            <a:extLst>
              <a:ext uri="{FF2B5EF4-FFF2-40B4-BE49-F238E27FC236}">
                <a16:creationId xmlns:a16="http://schemas.microsoft.com/office/drawing/2014/main" id="{C3B996BB-9961-F347-9F84-EB4E664F1ACF}"/>
              </a:ext>
            </a:extLst>
          </p:cNvPr>
          <p:cNvSpPr>
            <a:spLocks noGrp="1"/>
          </p:cNvSpPr>
          <p:nvPr>
            <p:ph idx="1"/>
          </p:nvPr>
        </p:nvSpPr>
        <p:spPr>
          <a:xfrm>
            <a:off x="838200" y="1593977"/>
            <a:ext cx="10515600" cy="4351338"/>
          </a:xfrm>
        </p:spPr>
        <p:txBody>
          <a:bodyPr/>
          <a:lstStyle/>
          <a:p>
            <a:r>
              <a:rPr lang="en-US" dirty="0"/>
              <a:t>Same Core Services as 0.5P</a:t>
            </a:r>
          </a:p>
          <a:p>
            <a:r>
              <a:rPr lang="en-US" dirty="0"/>
              <a:t>Backend same as 0.5P with DICOM services replacing Pathology services</a:t>
            </a:r>
          </a:p>
          <a:p>
            <a:r>
              <a:rPr lang="en-US" dirty="0"/>
              <a:t>Front end services:</a:t>
            </a:r>
          </a:p>
          <a:p>
            <a:pPr lvl="1"/>
            <a:r>
              <a:rPr lang="en-US" dirty="0"/>
              <a:t>DataScope based, 3 tier UI Model (basic Rad only version)</a:t>
            </a:r>
          </a:p>
          <a:p>
            <a:pPr lvl="1"/>
            <a:r>
              <a:rPr lang="en-US" dirty="0"/>
              <a:t>OHIF viewer</a:t>
            </a:r>
          </a:p>
          <a:p>
            <a:pPr lvl="1"/>
            <a:r>
              <a:rPr lang="en-US" dirty="0"/>
              <a:t>Basic support services</a:t>
            </a:r>
          </a:p>
        </p:txBody>
      </p:sp>
    </p:spTree>
    <p:extLst>
      <p:ext uri="{BB962C8B-B14F-4D97-AF65-F5344CB8AC3E}">
        <p14:creationId xmlns:p14="http://schemas.microsoft.com/office/powerpoint/2010/main" val="10702895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C1DA2-C2C0-B24D-AB0C-2265B6E2BF60}"/>
              </a:ext>
            </a:extLst>
          </p:cNvPr>
          <p:cNvSpPr>
            <a:spLocks noGrp="1"/>
          </p:cNvSpPr>
          <p:nvPr>
            <p:ph type="title"/>
          </p:nvPr>
        </p:nvSpPr>
        <p:spPr/>
        <p:txBody>
          <a:bodyPr/>
          <a:lstStyle/>
          <a:p>
            <a:r>
              <a:rPr lang="en-US" dirty="0"/>
              <a:t>Application of 0.5 Releases to TCIA</a:t>
            </a:r>
          </a:p>
        </p:txBody>
      </p:sp>
      <p:sp>
        <p:nvSpPr>
          <p:cNvPr id="3" name="Content Placeholder 2">
            <a:extLst>
              <a:ext uri="{FF2B5EF4-FFF2-40B4-BE49-F238E27FC236}">
                <a16:creationId xmlns:a16="http://schemas.microsoft.com/office/drawing/2014/main" id="{25D2438B-4208-6A4C-A8E5-53F4510A3308}"/>
              </a:ext>
            </a:extLst>
          </p:cNvPr>
          <p:cNvSpPr>
            <a:spLocks noGrp="1"/>
          </p:cNvSpPr>
          <p:nvPr>
            <p:ph idx="1"/>
          </p:nvPr>
        </p:nvSpPr>
        <p:spPr/>
        <p:txBody>
          <a:bodyPr/>
          <a:lstStyle/>
          <a:p>
            <a:r>
              <a:rPr lang="en-US" dirty="0"/>
              <a:t>Portions of these releases can be added to TCIA</a:t>
            </a:r>
          </a:p>
          <a:p>
            <a:pPr lvl="1"/>
            <a:r>
              <a:rPr lang="en-US" dirty="0"/>
              <a:t>Latest OHIF </a:t>
            </a:r>
          </a:p>
          <a:p>
            <a:pPr lvl="1"/>
            <a:r>
              <a:rPr lang="en-US" dirty="0"/>
              <a:t>NLST will be moved to PRISM Authentication services</a:t>
            </a:r>
          </a:p>
          <a:p>
            <a:pPr lvl="1"/>
            <a:r>
              <a:rPr lang="en-US" dirty="0"/>
              <a:t>Pathology UI updates</a:t>
            </a:r>
          </a:p>
          <a:p>
            <a:r>
              <a:rPr lang="en-US" dirty="0"/>
              <a:t>In some cases they are being deployed as they come on-line</a:t>
            </a:r>
          </a:p>
          <a:p>
            <a:pPr lvl="1"/>
            <a:r>
              <a:rPr lang="en-US" dirty="0"/>
              <a:t>MariaDB + </a:t>
            </a:r>
            <a:r>
              <a:rPr lang="en-US" dirty="0" err="1"/>
              <a:t>MaxScale</a:t>
            </a:r>
            <a:r>
              <a:rPr lang="en-US" dirty="0"/>
              <a:t> servers that production NBIA will be using in the near future will be deployed on K8s and form part of the Core DB service</a:t>
            </a:r>
          </a:p>
          <a:p>
            <a:pPr lvl="1"/>
            <a:r>
              <a:rPr lang="en-US" dirty="0"/>
              <a:t>Pathology and clinical data curation in Posda</a:t>
            </a:r>
          </a:p>
          <a:p>
            <a:pPr marL="457200" lvl="1" indent="0">
              <a:buNone/>
            </a:pPr>
            <a:endParaRPr lang="en-US" dirty="0"/>
          </a:p>
          <a:p>
            <a:endParaRPr lang="en-US" dirty="0"/>
          </a:p>
        </p:txBody>
      </p:sp>
    </p:spTree>
    <p:extLst>
      <p:ext uri="{BB962C8B-B14F-4D97-AF65-F5344CB8AC3E}">
        <p14:creationId xmlns:p14="http://schemas.microsoft.com/office/powerpoint/2010/main" val="37841885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23FED5-DC71-6344-A4EC-25E9F28C76CC}"/>
              </a:ext>
            </a:extLst>
          </p:cNvPr>
          <p:cNvSpPr>
            <a:spLocks noGrp="1"/>
          </p:cNvSpPr>
          <p:nvPr>
            <p:ph type="title"/>
          </p:nvPr>
        </p:nvSpPr>
        <p:spPr/>
        <p:txBody>
          <a:bodyPr/>
          <a:lstStyle/>
          <a:p>
            <a:r>
              <a:rPr lang="en-US" dirty="0"/>
              <a:t>Release 1.0</a:t>
            </a:r>
          </a:p>
        </p:txBody>
      </p:sp>
      <p:sp>
        <p:nvSpPr>
          <p:cNvPr id="3" name="Content Placeholder 2">
            <a:extLst>
              <a:ext uri="{FF2B5EF4-FFF2-40B4-BE49-F238E27FC236}">
                <a16:creationId xmlns:a16="http://schemas.microsoft.com/office/drawing/2014/main" id="{C3B996BB-9961-F347-9F84-EB4E664F1ACF}"/>
              </a:ext>
            </a:extLst>
          </p:cNvPr>
          <p:cNvSpPr>
            <a:spLocks noGrp="1"/>
          </p:cNvSpPr>
          <p:nvPr>
            <p:ph idx="1"/>
          </p:nvPr>
        </p:nvSpPr>
        <p:spPr/>
        <p:txBody>
          <a:bodyPr/>
          <a:lstStyle/>
          <a:p>
            <a:r>
              <a:rPr lang="en-US" dirty="0"/>
              <a:t>Complete Core Services </a:t>
            </a:r>
          </a:p>
          <a:p>
            <a:r>
              <a:rPr lang="en-US" dirty="0"/>
              <a:t>Integrate Backend Services for Rad/Path</a:t>
            </a:r>
          </a:p>
          <a:p>
            <a:r>
              <a:rPr lang="en-US" dirty="0"/>
              <a:t>Front end services:</a:t>
            </a:r>
          </a:p>
          <a:p>
            <a:pPr lvl="1"/>
            <a:r>
              <a:rPr lang="en-US" dirty="0"/>
              <a:t>Integrated 3 tier UI Model</a:t>
            </a:r>
          </a:p>
          <a:p>
            <a:pPr lvl="1"/>
            <a:r>
              <a:rPr lang="en-US" dirty="0"/>
              <a:t>Data publication services</a:t>
            </a:r>
          </a:p>
          <a:p>
            <a:pPr lvl="1"/>
            <a:r>
              <a:rPr lang="en-US" dirty="0"/>
              <a:t>Expanded support services (using expanded Core)</a:t>
            </a:r>
          </a:p>
          <a:p>
            <a:r>
              <a:rPr lang="en-US" dirty="0"/>
              <a:t>Full pathology support in Posda</a:t>
            </a:r>
          </a:p>
        </p:txBody>
      </p:sp>
    </p:spTree>
    <p:extLst>
      <p:ext uri="{BB962C8B-B14F-4D97-AF65-F5344CB8AC3E}">
        <p14:creationId xmlns:p14="http://schemas.microsoft.com/office/powerpoint/2010/main" val="21275996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23FED5-DC71-6344-A4EC-25E9F28C76CC}"/>
              </a:ext>
            </a:extLst>
          </p:cNvPr>
          <p:cNvSpPr>
            <a:spLocks noGrp="1"/>
          </p:cNvSpPr>
          <p:nvPr>
            <p:ph type="title"/>
          </p:nvPr>
        </p:nvSpPr>
        <p:spPr/>
        <p:txBody>
          <a:bodyPr/>
          <a:lstStyle/>
          <a:p>
            <a:r>
              <a:rPr lang="en-US" dirty="0"/>
              <a:t>Release 1.5</a:t>
            </a:r>
          </a:p>
        </p:txBody>
      </p:sp>
      <p:sp>
        <p:nvSpPr>
          <p:cNvPr id="3" name="Content Placeholder 2">
            <a:extLst>
              <a:ext uri="{FF2B5EF4-FFF2-40B4-BE49-F238E27FC236}">
                <a16:creationId xmlns:a16="http://schemas.microsoft.com/office/drawing/2014/main" id="{C3B996BB-9961-F347-9F84-EB4E664F1ACF}"/>
              </a:ext>
            </a:extLst>
          </p:cNvPr>
          <p:cNvSpPr>
            <a:spLocks noGrp="1"/>
          </p:cNvSpPr>
          <p:nvPr>
            <p:ph idx="1"/>
          </p:nvPr>
        </p:nvSpPr>
        <p:spPr/>
        <p:txBody>
          <a:bodyPr/>
          <a:lstStyle/>
          <a:p>
            <a:r>
              <a:rPr lang="en-US" dirty="0"/>
              <a:t>Semantic integration, feature base and Complete UI model </a:t>
            </a:r>
          </a:p>
          <a:p>
            <a:r>
              <a:rPr lang="en-US" dirty="0"/>
              <a:t>All currently defined services in place</a:t>
            </a:r>
          </a:p>
          <a:p>
            <a:r>
              <a:rPr lang="en-US" dirty="0"/>
              <a:t>Complete API</a:t>
            </a:r>
          </a:p>
          <a:p>
            <a:r>
              <a:rPr lang="en-US" dirty="0"/>
              <a:t>Basic integration with analysis pipelines via API</a:t>
            </a:r>
          </a:p>
          <a:p>
            <a:r>
              <a:rPr lang="en-US" dirty="0"/>
              <a:t>Full clinical information and feature curation support in Posda</a:t>
            </a:r>
          </a:p>
        </p:txBody>
      </p:sp>
    </p:spTree>
    <p:extLst>
      <p:ext uri="{BB962C8B-B14F-4D97-AF65-F5344CB8AC3E}">
        <p14:creationId xmlns:p14="http://schemas.microsoft.com/office/powerpoint/2010/main" val="39271741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Software development roadmap"/>
          <p:cNvSpPr txBox="1">
            <a:spLocks noGrp="1"/>
          </p:cNvSpPr>
          <p:nvPr>
            <p:ph type="body" sz="quarter" idx="4294967295"/>
          </p:nvPr>
        </p:nvSpPr>
        <p:spPr>
          <a:xfrm>
            <a:off x="228088" y="592174"/>
            <a:ext cx="7565480" cy="725985"/>
          </a:xfrm>
          <a:prstGeom prst="rect">
            <a:avLst/>
          </a:prstGeom>
        </p:spPr>
        <p:txBody>
          <a:bodyPr>
            <a:normAutofit fontScale="85000" lnSpcReduction="20000"/>
          </a:bodyPr>
          <a:lstStyle>
            <a:lvl1pPr marL="0" indent="0" defTabSz="825500">
              <a:lnSpc>
                <a:spcPct val="100000"/>
              </a:lnSpc>
              <a:spcBef>
                <a:spcPts val="0"/>
              </a:spcBef>
              <a:buSzTx/>
              <a:buNone/>
              <a:defRPr sz="5500" b="1"/>
            </a:lvl1pPr>
          </a:lstStyle>
          <a:p>
            <a:r>
              <a:rPr lang="en-US" dirty="0"/>
              <a:t>Posda Release R</a:t>
            </a:r>
            <a:r>
              <a:rPr dirty="0"/>
              <a:t>oadmap</a:t>
            </a:r>
          </a:p>
        </p:txBody>
      </p:sp>
      <p:sp>
        <p:nvSpPr>
          <p:cNvPr id="181" name="Bug fixes, UI improvements…"/>
          <p:cNvSpPr txBox="1"/>
          <p:nvPr/>
        </p:nvSpPr>
        <p:spPr>
          <a:xfrm>
            <a:off x="6730751" y="369181"/>
            <a:ext cx="4703082" cy="18979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p>
            <a:pPr defTabSz="412750">
              <a:defRPr sz="2800"/>
            </a:pPr>
            <a:r>
              <a:rPr sz="2400" dirty="0"/>
              <a:t>Bug fixes, UI improvements</a:t>
            </a:r>
          </a:p>
          <a:p>
            <a:pPr defTabSz="412750">
              <a:defRPr sz="2800"/>
            </a:pPr>
            <a:r>
              <a:rPr sz="2400" dirty="0"/>
              <a:t>Other Architectural Improvements</a:t>
            </a:r>
            <a:endParaRPr lang="en-US" sz="2400" dirty="0"/>
          </a:p>
          <a:p>
            <a:pPr defTabSz="412750">
              <a:defRPr sz="2800"/>
            </a:pPr>
            <a:r>
              <a:rPr lang="en-US" sz="2400" dirty="0"/>
              <a:t>	e.g. Kubernetes</a:t>
            </a:r>
          </a:p>
          <a:p>
            <a:pPr defTabSz="412750">
              <a:defRPr sz="2800"/>
            </a:pPr>
            <a:r>
              <a:rPr sz="2400" dirty="0"/>
              <a:t>Non-DICOM Support</a:t>
            </a:r>
            <a:endParaRPr lang="en-US" sz="2400" dirty="0"/>
          </a:p>
          <a:p>
            <a:pPr defTabSz="412750">
              <a:defRPr sz="2800"/>
            </a:pPr>
            <a:r>
              <a:rPr lang="en-US" sz="2400" dirty="0"/>
              <a:t>	e.g. Pathology, Spreadsheet, JSON</a:t>
            </a:r>
            <a:endParaRPr sz="2400" dirty="0"/>
          </a:p>
        </p:txBody>
      </p:sp>
      <p:grpSp>
        <p:nvGrpSpPr>
          <p:cNvPr id="2" name="Group 1">
            <a:extLst>
              <a:ext uri="{FF2B5EF4-FFF2-40B4-BE49-F238E27FC236}">
                <a16:creationId xmlns:a16="http://schemas.microsoft.com/office/drawing/2014/main" id="{A694411D-B8E9-A940-ADA9-DE675287E6AD}"/>
              </a:ext>
            </a:extLst>
          </p:cNvPr>
          <p:cNvGrpSpPr/>
          <p:nvPr/>
        </p:nvGrpSpPr>
        <p:grpSpPr>
          <a:xfrm>
            <a:off x="966647" y="2973116"/>
            <a:ext cx="7790892" cy="3037035"/>
            <a:chOff x="1765300" y="2321349"/>
            <a:chExt cx="7790892" cy="3037035"/>
          </a:xfrm>
        </p:grpSpPr>
        <p:sp>
          <p:nvSpPr>
            <p:cNvPr id="163" name="Rounded Rectangle"/>
            <p:cNvSpPr/>
            <p:nvPr/>
          </p:nvSpPr>
          <p:spPr>
            <a:xfrm>
              <a:off x="1765300" y="2538984"/>
              <a:ext cx="889204" cy="635000"/>
            </a:xfrm>
            <a:prstGeom prst="roundRect">
              <a:avLst>
                <a:gd name="adj" fmla="val 15000"/>
              </a:avLst>
            </a:prstGeom>
            <a:ln w="63500">
              <a:solidFill>
                <a:srgbClr val="000000"/>
              </a:solidFill>
              <a:miter lim="400000"/>
            </a:ln>
          </p:spPr>
          <p:txBody>
            <a:bodyPr lIns="25400" tIns="25400" rIns="25400" bIns="25400" anchor="ctr"/>
            <a:lstStyle/>
            <a:p>
              <a:pPr algn="ctr" defTabSz="412750">
                <a:defRPr sz="3200">
                  <a:solidFill>
                    <a:srgbClr val="FFFFFF"/>
                  </a:solidFill>
                  <a:latin typeface="Helvetica Neue Medium"/>
                  <a:ea typeface="Helvetica Neue Medium"/>
                  <a:cs typeface="Helvetica Neue Medium"/>
                  <a:sym typeface="Helvetica Neue Medium"/>
                </a:defRPr>
              </a:pPr>
              <a:endParaRPr sz="3600" dirty="0"/>
            </a:p>
          </p:txBody>
        </p:sp>
        <p:sp>
          <p:nvSpPr>
            <p:cNvPr id="164" name="Rounded Rectangle"/>
            <p:cNvSpPr/>
            <p:nvPr/>
          </p:nvSpPr>
          <p:spPr>
            <a:xfrm>
              <a:off x="1765300" y="3631184"/>
              <a:ext cx="889204" cy="635000"/>
            </a:xfrm>
            <a:prstGeom prst="roundRect">
              <a:avLst>
                <a:gd name="adj" fmla="val 15000"/>
              </a:avLst>
            </a:prstGeom>
            <a:ln w="63500">
              <a:solidFill>
                <a:srgbClr val="000000"/>
              </a:solidFill>
              <a:miter lim="400000"/>
            </a:ln>
          </p:spPr>
          <p:txBody>
            <a:bodyPr lIns="25400" tIns="25400" rIns="25400" bIns="25400" anchor="ctr"/>
            <a:lstStyle/>
            <a:p>
              <a:pPr algn="ctr" defTabSz="412750">
                <a:defRPr sz="3200">
                  <a:solidFill>
                    <a:srgbClr val="FFFFFF"/>
                  </a:solidFill>
                  <a:latin typeface="Helvetica Neue Medium"/>
                  <a:ea typeface="Helvetica Neue Medium"/>
                  <a:cs typeface="Helvetica Neue Medium"/>
                  <a:sym typeface="Helvetica Neue Medium"/>
                </a:defRPr>
              </a:pPr>
              <a:endParaRPr sz="3600" dirty="0"/>
            </a:p>
          </p:txBody>
        </p:sp>
        <p:sp>
          <p:nvSpPr>
            <p:cNvPr id="165" name="Rounded Rectangle"/>
            <p:cNvSpPr/>
            <p:nvPr/>
          </p:nvSpPr>
          <p:spPr>
            <a:xfrm>
              <a:off x="1765300" y="4723384"/>
              <a:ext cx="889204" cy="635000"/>
            </a:xfrm>
            <a:prstGeom prst="roundRect">
              <a:avLst>
                <a:gd name="adj" fmla="val 15000"/>
              </a:avLst>
            </a:prstGeom>
            <a:ln w="63500">
              <a:solidFill>
                <a:srgbClr val="000000"/>
              </a:solidFill>
              <a:miter lim="400000"/>
            </a:ln>
          </p:spPr>
          <p:txBody>
            <a:bodyPr lIns="25400" tIns="25400" rIns="25400" bIns="25400" anchor="ctr"/>
            <a:lstStyle/>
            <a:p>
              <a:pPr algn="ctr" defTabSz="412750">
                <a:defRPr sz="3200">
                  <a:solidFill>
                    <a:srgbClr val="FFFFFF"/>
                  </a:solidFill>
                  <a:latin typeface="Helvetica Neue Medium"/>
                  <a:ea typeface="Helvetica Neue Medium"/>
                  <a:cs typeface="Helvetica Neue Medium"/>
                  <a:sym typeface="Helvetica Neue Medium"/>
                </a:defRPr>
              </a:pPr>
              <a:endParaRPr sz="3600" dirty="0"/>
            </a:p>
          </p:txBody>
        </p:sp>
        <p:sp>
          <p:nvSpPr>
            <p:cNvPr id="166" name="0.7.x"/>
            <p:cNvSpPr txBox="1"/>
            <p:nvPr/>
          </p:nvSpPr>
          <p:spPr>
            <a:xfrm>
              <a:off x="1848180" y="2692338"/>
              <a:ext cx="50013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p>
              <a:r>
                <a:rPr dirty="0"/>
                <a:t>0.7.x</a:t>
              </a:r>
            </a:p>
          </p:txBody>
        </p:sp>
        <p:sp>
          <p:nvSpPr>
            <p:cNvPr id="167" name="0.8.x"/>
            <p:cNvSpPr txBox="1"/>
            <p:nvPr/>
          </p:nvSpPr>
          <p:spPr>
            <a:xfrm>
              <a:off x="1848180" y="3784538"/>
              <a:ext cx="50013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p>
              <a:r>
                <a:rPr dirty="0"/>
                <a:t>0.8.x</a:t>
              </a:r>
            </a:p>
          </p:txBody>
        </p:sp>
        <p:sp>
          <p:nvSpPr>
            <p:cNvPr id="168" name="0.9.x"/>
            <p:cNvSpPr txBox="1"/>
            <p:nvPr/>
          </p:nvSpPr>
          <p:spPr>
            <a:xfrm>
              <a:off x="1848180" y="4876738"/>
              <a:ext cx="500137"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p>
              <a:r>
                <a:rPr dirty="0"/>
                <a:t>0.9.x</a:t>
              </a:r>
            </a:p>
          </p:txBody>
        </p:sp>
        <p:sp>
          <p:nvSpPr>
            <p:cNvPr id="171" name="Rounded Rectangle"/>
            <p:cNvSpPr/>
            <p:nvPr/>
          </p:nvSpPr>
          <p:spPr>
            <a:xfrm>
              <a:off x="8921191" y="4697984"/>
              <a:ext cx="635001" cy="635000"/>
            </a:xfrm>
            <a:prstGeom prst="roundRect">
              <a:avLst>
                <a:gd name="adj" fmla="val 15000"/>
              </a:avLst>
            </a:prstGeom>
            <a:ln w="63500">
              <a:solidFill>
                <a:srgbClr val="000000"/>
              </a:solidFill>
              <a:miter lim="400000"/>
            </a:ln>
          </p:spPr>
          <p:txBody>
            <a:bodyPr lIns="25400" tIns="25400" rIns="25400" bIns="25400" anchor="ctr"/>
            <a:lstStyle/>
            <a:p>
              <a:pPr algn="ctr" defTabSz="412750">
                <a:defRPr sz="3200">
                  <a:solidFill>
                    <a:srgbClr val="FFFFFF"/>
                  </a:solidFill>
                  <a:latin typeface="Helvetica Neue Medium"/>
                  <a:ea typeface="Helvetica Neue Medium"/>
                  <a:cs typeface="Helvetica Neue Medium"/>
                  <a:sym typeface="Helvetica Neue Medium"/>
                </a:defRPr>
              </a:pPr>
              <a:endParaRPr sz="3600" dirty="0"/>
            </a:p>
          </p:txBody>
        </p:sp>
        <p:sp>
          <p:nvSpPr>
            <p:cNvPr id="172" name="1.0"/>
            <p:cNvSpPr txBox="1"/>
            <p:nvPr/>
          </p:nvSpPr>
          <p:spPr>
            <a:xfrm>
              <a:off x="8998280" y="4851338"/>
              <a:ext cx="343043" cy="32829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p>
              <a:r>
                <a:rPr dirty="0"/>
                <a:t>1.0</a:t>
              </a:r>
            </a:p>
          </p:txBody>
        </p:sp>
        <p:sp>
          <p:nvSpPr>
            <p:cNvPr id="173" name="Line"/>
            <p:cNvSpPr/>
            <p:nvPr/>
          </p:nvSpPr>
          <p:spPr>
            <a:xfrm>
              <a:off x="2685491" y="5015484"/>
              <a:ext cx="6204714" cy="0"/>
            </a:xfrm>
            <a:prstGeom prst="line">
              <a:avLst/>
            </a:prstGeom>
            <a:ln w="25400">
              <a:solidFill>
                <a:srgbClr val="000000"/>
              </a:solidFill>
              <a:miter lim="400000"/>
              <a:tailEnd type="triangle"/>
            </a:ln>
          </p:spPr>
          <p:txBody>
            <a:bodyPr lIns="25400" tIns="25400" rIns="25400" bIns="25400" anchor="ctr"/>
            <a:lstStyle/>
            <a:p>
              <a:endParaRPr sz="1050" dirty="0"/>
            </a:p>
          </p:txBody>
        </p:sp>
        <p:sp>
          <p:nvSpPr>
            <p:cNvPr id="174" name="Line"/>
            <p:cNvSpPr/>
            <p:nvPr/>
          </p:nvSpPr>
          <p:spPr>
            <a:xfrm>
              <a:off x="7543373" y="3906297"/>
              <a:ext cx="1" cy="1086217"/>
            </a:xfrm>
            <a:prstGeom prst="line">
              <a:avLst/>
            </a:prstGeom>
            <a:ln w="25400">
              <a:solidFill>
                <a:srgbClr val="000000"/>
              </a:solidFill>
              <a:miter lim="400000"/>
              <a:tailEnd type="triangle"/>
            </a:ln>
          </p:spPr>
          <p:txBody>
            <a:bodyPr lIns="25400" tIns="25400" rIns="25400" bIns="25400" anchor="ctr"/>
            <a:lstStyle/>
            <a:p>
              <a:endParaRPr sz="1050" dirty="0"/>
            </a:p>
          </p:txBody>
        </p:sp>
        <p:sp>
          <p:nvSpPr>
            <p:cNvPr id="175" name="Line"/>
            <p:cNvSpPr/>
            <p:nvPr/>
          </p:nvSpPr>
          <p:spPr>
            <a:xfrm>
              <a:off x="2665242" y="3907458"/>
              <a:ext cx="4864162" cy="1"/>
            </a:xfrm>
            <a:prstGeom prst="line">
              <a:avLst/>
            </a:prstGeom>
            <a:ln w="25400">
              <a:solidFill>
                <a:srgbClr val="000000"/>
              </a:solidFill>
              <a:miter lim="400000"/>
            </a:ln>
          </p:spPr>
          <p:txBody>
            <a:bodyPr lIns="25400" tIns="25400" rIns="25400" bIns="25400" anchor="ctr"/>
            <a:lstStyle/>
            <a:p>
              <a:endParaRPr sz="1050" dirty="0"/>
            </a:p>
          </p:txBody>
        </p:sp>
        <p:sp>
          <p:nvSpPr>
            <p:cNvPr id="176" name="Line"/>
            <p:cNvSpPr/>
            <p:nvPr/>
          </p:nvSpPr>
          <p:spPr>
            <a:xfrm>
              <a:off x="5825211" y="2827591"/>
              <a:ext cx="1" cy="1086218"/>
            </a:xfrm>
            <a:prstGeom prst="line">
              <a:avLst/>
            </a:prstGeom>
            <a:ln w="25400">
              <a:solidFill>
                <a:srgbClr val="000000"/>
              </a:solidFill>
              <a:miter lim="400000"/>
              <a:tailEnd type="triangle"/>
            </a:ln>
          </p:spPr>
          <p:txBody>
            <a:bodyPr lIns="25400" tIns="25400" rIns="25400" bIns="25400" anchor="ctr"/>
            <a:lstStyle/>
            <a:p>
              <a:endParaRPr sz="1050" dirty="0"/>
            </a:p>
          </p:txBody>
        </p:sp>
        <p:sp>
          <p:nvSpPr>
            <p:cNvPr id="177" name="Line"/>
            <p:cNvSpPr/>
            <p:nvPr/>
          </p:nvSpPr>
          <p:spPr>
            <a:xfrm>
              <a:off x="2665242" y="2823562"/>
              <a:ext cx="3156939" cy="1"/>
            </a:xfrm>
            <a:prstGeom prst="line">
              <a:avLst/>
            </a:prstGeom>
            <a:ln w="25400">
              <a:solidFill>
                <a:srgbClr val="000000"/>
              </a:solidFill>
              <a:miter lim="400000"/>
            </a:ln>
          </p:spPr>
          <p:txBody>
            <a:bodyPr lIns="25400" tIns="25400" rIns="25400" bIns="25400" anchor="ctr"/>
            <a:lstStyle/>
            <a:p>
              <a:endParaRPr sz="1050" dirty="0"/>
            </a:p>
          </p:txBody>
        </p:sp>
        <p:sp>
          <p:nvSpPr>
            <p:cNvPr id="178" name="Archive Activity Clusters"/>
            <p:cNvSpPr txBox="1"/>
            <p:nvPr/>
          </p:nvSpPr>
          <p:spPr>
            <a:xfrm>
              <a:off x="3705276" y="4265085"/>
              <a:ext cx="3043782" cy="42062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defRPr sz="3700"/>
              </a:lvl1pPr>
            </a:lstStyle>
            <a:p>
              <a:r>
                <a:rPr sz="2400" dirty="0"/>
                <a:t>Archive Activity Clusters</a:t>
              </a:r>
            </a:p>
          </p:txBody>
        </p:sp>
        <p:sp>
          <p:nvSpPr>
            <p:cNvPr id="179" name="Timepoint as UOD"/>
            <p:cNvSpPr txBox="1"/>
            <p:nvPr/>
          </p:nvSpPr>
          <p:spPr>
            <a:xfrm>
              <a:off x="2975026" y="2321349"/>
              <a:ext cx="1948482" cy="3590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defRPr sz="3400"/>
              </a:lvl1pPr>
            </a:lstStyle>
            <a:p>
              <a:r>
                <a:rPr sz="2000" dirty="0"/>
                <a:t>Timepoint as UOD</a:t>
              </a:r>
            </a:p>
          </p:txBody>
        </p:sp>
        <p:sp>
          <p:nvSpPr>
            <p:cNvPr id="180" name="Worker Nodes"/>
            <p:cNvSpPr txBox="1"/>
            <p:nvPr/>
          </p:nvSpPr>
          <p:spPr>
            <a:xfrm>
              <a:off x="3547823" y="3258291"/>
              <a:ext cx="1620039" cy="3590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anchor="ctr">
              <a:spAutoFit/>
            </a:bodyPr>
            <a:lstStyle>
              <a:lvl1pPr>
                <a:defRPr sz="3300"/>
              </a:lvl1pPr>
            </a:lstStyle>
            <a:p>
              <a:r>
                <a:rPr sz="2000" dirty="0"/>
                <a:t>Worker Nodes</a:t>
              </a:r>
            </a:p>
          </p:txBody>
        </p:sp>
        <p:sp>
          <p:nvSpPr>
            <p:cNvPr id="182" name="Line"/>
            <p:cNvSpPr/>
            <p:nvPr/>
          </p:nvSpPr>
          <p:spPr>
            <a:xfrm>
              <a:off x="5112601" y="2500884"/>
              <a:ext cx="3156939" cy="0"/>
            </a:xfrm>
            <a:prstGeom prst="line">
              <a:avLst/>
            </a:prstGeom>
            <a:ln w="25400">
              <a:solidFill>
                <a:srgbClr val="000000"/>
              </a:solidFill>
              <a:miter lim="400000"/>
            </a:ln>
          </p:spPr>
          <p:txBody>
            <a:bodyPr lIns="25400" tIns="25400" rIns="25400" bIns="25400" anchor="ctr"/>
            <a:lstStyle/>
            <a:p>
              <a:endParaRPr sz="1050" dirty="0"/>
            </a:p>
          </p:txBody>
        </p:sp>
        <p:sp>
          <p:nvSpPr>
            <p:cNvPr id="183" name="Line"/>
            <p:cNvSpPr/>
            <p:nvPr/>
          </p:nvSpPr>
          <p:spPr>
            <a:xfrm>
              <a:off x="5117091" y="2502744"/>
              <a:ext cx="1" cy="323622"/>
            </a:xfrm>
            <a:prstGeom prst="line">
              <a:avLst/>
            </a:prstGeom>
            <a:ln w="25400">
              <a:solidFill>
                <a:srgbClr val="000000"/>
              </a:solidFill>
              <a:miter lim="400000"/>
              <a:tailEnd type="triangle"/>
            </a:ln>
          </p:spPr>
          <p:txBody>
            <a:bodyPr lIns="25400" tIns="25400" rIns="25400" bIns="25400" anchor="ctr"/>
            <a:lstStyle/>
            <a:p>
              <a:endParaRPr sz="1050" dirty="0"/>
            </a:p>
          </p:txBody>
        </p:sp>
        <p:sp>
          <p:nvSpPr>
            <p:cNvPr id="184" name="Line"/>
            <p:cNvSpPr/>
            <p:nvPr/>
          </p:nvSpPr>
          <p:spPr>
            <a:xfrm>
              <a:off x="6533331" y="2509750"/>
              <a:ext cx="1" cy="1404059"/>
            </a:xfrm>
            <a:prstGeom prst="line">
              <a:avLst/>
            </a:prstGeom>
            <a:ln w="25400">
              <a:solidFill>
                <a:srgbClr val="000000"/>
              </a:solidFill>
              <a:miter lim="400000"/>
              <a:tailEnd type="triangle"/>
            </a:ln>
          </p:spPr>
          <p:txBody>
            <a:bodyPr lIns="25400" tIns="25400" rIns="25400" bIns="25400" anchor="ctr"/>
            <a:lstStyle/>
            <a:p>
              <a:endParaRPr sz="1050" dirty="0"/>
            </a:p>
          </p:txBody>
        </p:sp>
        <p:sp>
          <p:nvSpPr>
            <p:cNvPr id="185" name="Line"/>
            <p:cNvSpPr/>
            <p:nvPr/>
          </p:nvSpPr>
          <p:spPr>
            <a:xfrm>
              <a:off x="8263842" y="2487534"/>
              <a:ext cx="1" cy="2544619"/>
            </a:xfrm>
            <a:prstGeom prst="line">
              <a:avLst/>
            </a:prstGeom>
            <a:ln w="25400">
              <a:solidFill>
                <a:srgbClr val="000000"/>
              </a:solidFill>
              <a:miter lim="400000"/>
              <a:tailEnd type="triangle"/>
            </a:ln>
          </p:spPr>
          <p:txBody>
            <a:bodyPr lIns="25400" tIns="25400" rIns="25400" bIns="25400" anchor="ctr"/>
            <a:lstStyle/>
            <a:p>
              <a:endParaRPr sz="1050" dirty="0"/>
            </a:p>
          </p:txBody>
        </p:sp>
      </p:grpSp>
      <p:cxnSp>
        <p:nvCxnSpPr>
          <p:cNvPr id="4" name="Straight Arrow Connector 3">
            <a:extLst>
              <a:ext uri="{FF2B5EF4-FFF2-40B4-BE49-F238E27FC236}">
                <a16:creationId xmlns:a16="http://schemas.microsoft.com/office/drawing/2014/main" id="{2311F808-25EA-FD47-9835-79C4291C9E73}"/>
              </a:ext>
            </a:extLst>
          </p:cNvPr>
          <p:cNvCxnSpPr>
            <a:cxnSpLocks/>
          </p:cNvCxnSpPr>
          <p:nvPr/>
        </p:nvCxnSpPr>
        <p:spPr>
          <a:xfrm>
            <a:off x="5023528" y="2618960"/>
            <a:ext cx="0" cy="3125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3C51C526-1358-844E-84B9-F233D0E4FCE2}"/>
              </a:ext>
            </a:extLst>
          </p:cNvPr>
          <p:cNvSpPr txBox="1"/>
          <p:nvPr/>
        </p:nvSpPr>
        <p:spPr>
          <a:xfrm>
            <a:off x="4166748" y="2222634"/>
            <a:ext cx="1713560" cy="276999"/>
          </a:xfrm>
          <a:prstGeom prst="rect">
            <a:avLst/>
          </a:prstGeom>
          <a:noFill/>
        </p:spPr>
        <p:txBody>
          <a:bodyPr wrap="square" rtlCol="0">
            <a:spAutoFit/>
          </a:bodyPr>
          <a:lstStyle/>
          <a:p>
            <a:r>
              <a:rPr lang="en-US" sz="1200" dirty="0"/>
              <a:t>0.8.x production ready</a:t>
            </a:r>
          </a:p>
        </p:txBody>
      </p:sp>
      <p:cxnSp>
        <p:nvCxnSpPr>
          <p:cNvPr id="29" name="Straight Arrow Connector 28">
            <a:extLst>
              <a:ext uri="{FF2B5EF4-FFF2-40B4-BE49-F238E27FC236}">
                <a16:creationId xmlns:a16="http://schemas.microsoft.com/office/drawing/2014/main" id="{2F092F3F-8508-FC42-A89E-8E65DB73209C}"/>
              </a:ext>
            </a:extLst>
          </p:cNvPr>
          <p:cNvCxnSpPr>
            <a:cxnSpLocks/>
          </p:cNvCxnSpPr>
          <p:nvPr/>
        </p:nvCxnSpPr>
        <p:spPr>
          <a:xfrm>
            <a:off x="6730751" y="4162871"/>
            <a:ext cx="0" cy="3125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50F7811-4CFB-2F4F-B29E-2FD9B6787E83}"/>
              </a:ext>
            </a:extLst>
          </p:cNvPr>
          <p:cNvSpPr txBox="1"/>
          <p:nvPr/>
        </p:nvSpPr>
        <p:spPr>
          <a:xfrm>
            <a:off x="5873971" y="3766545"/>
            <a:ext cx="1713560" cy="276999"/>
          </a:xfrm>
          <a:prstGeom prst="rect">
            <a:avLst/>
          </a:prstGeom>
          <a:noFill/>
        </p:spPr>
        <p:txBody>
          <a:bodyPr wrap="square" rtlCol="0">
            <a:spAutoFit/>
          </a:bodyPr>
          <a:lstStyle/>
          <a:p>
            <a:r>
              <a:rPr lang="en-US" sz="1200" dirty="0"/>
              <a:t>0.8.x production ready</a:t>
            </a:r>
          </a:p>
        </p:txBody>
      </p:sp>
      <p:cxnSp>
        <p:nvCxnSpPr>
          <p:cNvPr id="8" name="Elbow Connector 7">
            <a:extLst>
              <a:ext uri="{FF2B5EF4-FFF2-40B4-BE49-F238E27FC236}">
                <a16:creationId xmlns:a16="http://schemas.microsoft.com/office/drawing/2014/main" id="{0F214A35-DA73-5F44-9F83-7B60E712B4CB}"/>
              </a:ext>
            </a:extLst>
          </p:cNvPr>
          <p:cNvCxnSpPr>
            <a:cxnSpLocks/>
          </p:cNvCxnSpPr>
          <p:nvPr/>
        </p:nvCxnSpPr>
        <p:spPr>
          <a:xfrm rot="5400000">
            <a:off x="6490361" y="2286810"/>
            <a:ext cx="878677" cy="826302"/>
          </a:xfrm>
          <a:prstGeom prst="bentConnector3">
            <a:avLst>
              <a:gd name="adj1" fmla="val 50000"/>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13908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410154" y="5260542"/>
            <a:ext cx="4573327" cy="1292658"/>
          </a:xfrm>
          <a:prstGeom prst="rect">
            <a:avLst/>
          </a:prstGeom>
        </p:spPr>
        <p:txBody>
          <a:bodyPr wrap="square" lIns="91424" tIns="45718" rIns="91424" bIns="45718">
            <a:spAutoFit/>
          </a:bodyPr>
          <a:lstStyle/>
          <a:p>
            <a:r>
              <a:rPr lang="en-US" sz="2000" b="1" dirty="0"/>
              <a:t>Lawrence Tarbox, PhD</a:t>
            </a:r>
          </a:p>
          <a:p>
            <a:r>
              <a:rPr lang="en-US" sz="2000" b="1" dirty="0"/>
              <a:t>TCIA/PRISM Architect</a:t>
            </a:r>
          </a:p>
          <a:p>
            <a:r>
              <a:rPr lang="en-US" b="1" dirty="0"/>
              <a:t>Department of Biomedical Informatics</a:t>
            </a:r>
          </a:p>
          <a:p>
            <a:r>
              <a:rPr lang="en-US" b="1" dirty="0"/>
              <a:t>University of Arkansas for Medical Sciences</a:t>
            </a:r>
          </a:p>
        </p:txBody>
      </p:sp>
      <p:sp>
        <p:nvSpPr>
          <p:cNvPr id="3" name="Subtitle 2"/>
          <p:cNvSpPr>
            <a:spLocks noGrp="1"/>
          </p:cNvSpPr>
          <p:nvPr>
            <p:ph type="subTitle" idx="1"/>
          </p:nvPr>
        </p:nvSpPr>
        <p:spPr>
          <a:xfrm>
            <a:off x="1524000" y="2877008"/>
            <a:ext cx="8382000" cy="1292650"/>
          </a:xfrm>
        </p:spPr>
        <p:txBody>
          <a:bodyPr>
            <a:noAutofit/>
          </a:bodyPr>
          <a:lstStyle/>
          <a:p>
            <a:r>
              <a:rPr lang="en-US" dirty="0"/>
              <a:t> </a:t>
            </a:r>
            <a:r>
              <a:rPr lang="en-US" sz="3600" b="1" dirty="0">
                <a:solidFill>
                  <a:schemeClr val="tx1"/>
                </a:solidFill>
              </a:rPr>
              <a:t>PRISM Architecture Fundamentals</a:t>
            </a:r>
          </a:p>
          <a:p>
            <a:r>
              <a:rPr lang="en-US" sz="3600" b="1" dirty="0">
                <a:solidFill>
                  <a:schemeClr val="tx1"/>
                </a:solidFill>
              </a:rPr>
              <a:t> </a:t>
            </a:r>
          </a:p>
        </p:txBody>
      </p:sp>
      <p:pic>
        <p:nvPicPr>
          <p:cNvPr id="15" name="Picture 14">
            <a:extLst>
              <a:ext uri="{FF2B5EF4-FFF2-40B4-BE49-F238E27FC236}">
                <a16:creationId xmlns:a16="http://schemas.microsoft.com/office/drawing/2014/main" id="{27B823D4-579B-5045-80E4-94C4A986D6B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1225" y="5661778"/>
            <a:ext cx="1786078" cy="804203"/>
          </a:xfrm>
          <a:prstGeom prst="rect">
            <a:avLst/>
          </a:prstGeom>
        </p:spPr>
      </p:pic>
      <p:pic>
        <p:nvPicPr>
          <p:cNvPr id="6" name="Picture 5">
            <a:extLst>
              <a:ext uri="{FF2B5EF4-FFF2-40B4-BE49-F238E27FC236}">
                <a16:creationId xmlns:a16="http://schemas.microsoft.com/office/drawing/2014/main" id="{1BEC5410-A936-9C4E-A9A1-83510A81F9D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587" t="8908" r="3219" b="73333"/>
          <a:stretch/>
        </p:blipFill>
        <p:spPr>
          <a:xfrm>
            <a:off x="0" y="0"/>
            <a:ext cx="12122719" cy="1676400"/>
          </a:xfrm>
          <a:prstGeom prst="rect">
            <a:avLst/>
          </a:prstGeom>
        </p:spPr>
      </p:pic>
      <p:sp>
        <p:nvSpPr>
          <p:cNvPr id="2" name="TextBox 1">
            <a:extLst>
              <a:ext uri="{FF2B5EF4-FFF2-40B4-BE49-F238E27FC236}">
                <a16:creationId xmlns:a16="http://schemas.microsoft.com/office/drawing/2014/main" id="{6033BA1D-8762-AC40-A2FD-65AE0A24FF61}"/>
              </a:ext>
            </a:extLst>
          </p:cNvPr>
          <p:cNvSpPr txBox="1"/>
          <p:nvPr/>
        </p:nvSpPr>
        <p:spPr>
          <a:xfrm>
            <a:off x="221225" y="228600"/>
            <a:ext cx="2449966" cy="830997"/>
          </a:xfrm>
          <a:prstGeom prst="rect">
            <a:avLst/>
          </a:prstGeom>
          <a:noFill/>
        </p:spPr>
        <p:txBody>
          <a:bodyPr wrap="none" rtlCol="0">
            <a:spAutoFit/>
          </a:bodyPr>
          <a:lstStyle/>
          <a:p>
            <a:r>
              <a:rPr lang="en-US" sz="2400" b="1" dirty="0">
                <a:solidFill>
                  <a:schemeClr val="accent6">
                    <a:lumMod val="40000"/>
                    <a:lumOff val="60000"/>
                  </a:schemeClr>
                </a:solidFill>
              </a:rPr>
              <a:t>ITCR Presentation</a:t>
            </a:r>
          </a:p>
          <a:p>
            <a:r>
              <a:rPr lang="en-US" sz="2400" b="1" dirty="0">
                <a:solidFill>
                  <a:schemeClr val="accent6">
                    <a:lumMod val="40000"/>
                    <a:lumOff val="60000"/>
                  </a:schemeClr>
                </a:solidFill>
              </a:rPr>
              <a:t>May, 2020</a:t>
            </a:r>
          </a:p>
        </p:txBody>
      </p:sp>
    </p:spTree>
    <p:extLst>
      <p:ext uri="{BB962C8B-B14F-4D97-AF65-F5344CB8AC3E}">
        <p14:creationId xmlns:p14="http://schemas.microsoft.com/office/powerpoint/2010/main" val="1479793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07248-DC58-467B-BBBD-040D74AF87E7}"/>
              </a:ext>
            </a:extLst>
          </p:cNvPr>
          <p:cNvSpPr>
            <a:spLocks noGrp="1"/>
          </p:cNvSpPr>
          <p:nvPr>
            <p:ph type="title"/>
          </p:nvPr>
        </p:nvSpPr>
        <p:spPr/>
        <p:txBody>
          <a:bodyPr/>
          <a:lstStyle/>
          <a:p>
            <a:r>
              <a:rPr lang="en-US" dirty="0"/>
              <a:t>Relationship Between TCIA and PRISM</a:t>
            </a:r>
          </a:p>
        </p:txBody>
      </p:sp>
      <p:sp>
        <p:nvSpPr>
          <p:cNvPr id="3" name="Content Placeholder 2">
            <a:extLst>
              <a:ext uri="{FF2B5EF4-FFF2-40B4-BE49-F238E27FC236}">
                <a16:creationId xmlns:a16="http://schemas.microsoft.com/office/drawing/2014/main" id="{BB7EF74D-AEEE-46AB-AAD0-1D8D377A470B}"/>
              </a:ext>
            </a:extLst>
          </p:cNvPr>
          <p:cNvSpPr>
            <a:spLocks noGrp="1"/>
          </p:cNvSpPr>
          <p:nvPr>
            <p:ph idx="1"/>
          </p:nvPr>
        </p:nvSpPr>
        <p:spPr>
          <a:xfrm>
            <a:off x="570880" y="1504737"/>
            <a:ext cx="7245096" cy="4929307"/>
          </a:xfrm>
        </p:spPr>
        <p:txBody>
          <a:bodyPr>
            <a:normAutofit lnSpcReduction="10000"/>
          </a:bodyPr>
          <a:lstStyle/>
          <a:p>
            <a:r>
              <a:rPr lang="en-US" dirty="0"/>
              <a:t>The current TCIA technology stack serves as the starting point for PRISM – this is what we can deploy today, and we have at UAMS and Stonybrook</a:t>
            </a:r>
          </a:p>
          <a:p>
            <a:r>
              <a:rPr lang="en-US" dirty="0"/>
              <a:t>TCIA is a primary, but not the only driving force behind PRISM (RAC inputs, deployment sites)</a:t>
            </a:r>
          </a:p>
          <a:p>
            <a:r>
              <a:rPr lang="en-US" dirty="0"/>
              <a:t>PRISM is being developed in parallel with continued TCIA operations</a:t>
            </a:r>
          </a:p>
          <a:p>
            <a:r>
              <a:rPr lang="en-US" dirty="0"/>
              <a:t>Initial deployments of PRISM will be to other (non-TCIA) repositories</a:t>
            </a:r>
          </a:p>
          <a:p>
            <a:r>
              <a:rPr lang="en-US" dirty="0"/>
              <a:t>TCIA will migrate to the PRISM technology stack in a piecewise manner</a:t>
            </a:r>
          </a:p>
        </p:txBody>
      </p:sp>
      <p:pic>
        <p:nvPicPr>
          <p:cNvPr id="6" name="Picture 5">
            <a:extLst>
              <a:ext uri="{FF2B5EF4-FFF2-40B4-BE49-F238E27FC236}">
                <a16:creationId xmlns:a16="http://schemas.microsoft.com/office/drawing/2014/main" id="{507AA795-DFC8-B042-A524-FA1AAE8D3D3E}"/>
              </a:ext>
            </a:extLst>
          </p:cNvPr>
          <p:cNvPicPr>
            <a:picLocks noChangeAspect="1"/>
          </p:cNvPicPr>
          <p:nvPr/>
        </p:nvPicPr>
        <p:blipFill>
          <a:blip r:embed="rId3"/>
          <a:stretch>
            <a:fillRect/>
          </a:stretch>
        </p:blipFill>
        <p:spPr>
          <a:xfrm>
            <a:off x="7815976" y="4323855"/>
            <a:ext cx="4376024" cy="2412225"/>
          </a:xfrm>
          <a:prstGeom prst="rect">
            <a:avLst/>
          </a:prstGeom>
        </p:spPr>
      </p:pic>
      <p:sp>
        <p:nvSpPr>
          <p:cNvPr id="7" name="Rectangle 6">
            <a:extLst>
              <a:ext uri="{FF2B5EF4-FFF2-40B4-BE49-F238E27FC236}">
                <a16:creationId xmlns:a16="http://schemas.microsoft.com/office/drawing/2014/main" id="{9C807502-43ED-754C-B2F2-57FC5814AC06}"/>
              </a:ext>
            </a:extLst>
          </p:cNvPr>
          <p:cNvSpPr/>
          <p:nvPr/>
        </p:nvSpPr>
        <p:spPr>
          <a:xfrm>
            <a:off x="10570464" y="5218176"/>
            <a:ext cx="1499616" cy="6949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ARIES</a:t>
            </a:r>
          </a:p>
          <a:p>
            <a:pPr algn="ctr"/>
            <a:r>
              <a:rPr lang="en-US" sz="1400" dirty="0">
                <a:solidFill>
                  <a:schemeClr val="tx1"/>
                </a:solidFill>
              </a:rPr>
              <a:t>SBRIES</a:t>
            </a:r>
          </a:p>
          <a:p>
            <a:pPr algn="ctr"/>
            <a:r>
              <a:rPr lang="en-US" sz="1400" dirty="0">
                <a:solidFill>
                  <a:schemeClr val="tx1"/>
                </a:solidFill>
              </a:rPr>
              <a:t>Other PRISM deployments</a:t>
            </a:r>
          </a:p>
        </p:txBody>
      </p:sp>
    </p:spTree>
    <p:extLst>
      <p:ext uri="{BB962C8B-B14F-4D97-AF65-F5344CB8AC3E}">
        <p14:creationId xmlns:p14="http://schemas.microsoft.com/office/powerpoint/2010/main" val="26029763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CEB661B-ADB7-AA43-874A-121EF4AB524D}"/>
              </a:ext>
            </a:extLst>
          </p:cNvPr>
          <p:cNvSpPr>
            <a:spLocks noGrp="1"/>
          </p:cNvSpPr>
          <p:nvPr>
            <p:ph type="title"/>
          </p:nvPr>
        </p:nvSpPr>
        <p:spPr>
          <a:xfrm>
            <a:off x="609600" y="152400"/>
            <a:ext cx="10972800" cy="1143000"/>
          </a:xfrm>
        </p:spPr>
        <p:txBody>
          <a:bodyPr>
            <a:normAutofit/>
          </a:bodyPr>
          <a:lstStyle/>
          <a:p>
            <a:r>
              <a:rPr lang="en-US" dirty="0"/>
              <a:t>PRISM Deployment: Kubernetes Cluster</a:t>
            </a:r>
          </a:p>
        </p:txBody>
      </p:sp>
      <p:sp>
        <p:nvSpPr>
          <p:cNvPr id="4" name="Content Placeholder 3">
            <a:extLst>
              <a:ext uri="{FF2B5EF4-FFF2-40B4-BE49-F238E27FC236}">
                <a16:creationId xmlns:a16="http://schemas.microsoft.com/office/drawing/2014/main" id="{CAEFFCEF-5264-564D-ABD6-43FFFC2B10B1}"/>
              </a:ext>
            </a:extLst>
          </p:cNvPr>
          <p:cNvSpPr>
            <a:spLocks noGrp="1"/>
          </p:cNvSpPr>
          <p:nvPr>
            <p:ph idx="1"/>
          </p:nvPr>
        </p:nvSpPr>
        <p:spPr>
          <a:xfrm>
            <a:off x="152400" y="1752600"/>
            <a:ext cx="3429000" cy="4648200"/>
          </a:xfrm>
        </p:spPr>
        <p:txBody>
          <a:bodyPr>
            <a:normAutofit/>
          </a:bodyPr>
          <a:lstStyle/>
          <a:p>
            <a:pPr marL="0" indent="0">
              <a:buNone/>
            </a:pPr>
            <a:r>
              <a:rPr lang="en-US" sz="2000" dirty="0">
                <a:hlinkClick r:id="rId3"/>
              </a:rPr>
              <a:t>Kubernetes</a:t>
            </a:r>
            <a:r>
              <a:rPr lang="en-US" sz="2000" dirty="0"/>
              <a:t> is an open source orchestration system for Docker containers. </a:t>
            </a:r>
          </a:p>
          <a:p>
            <a:pPr marL="0" indent="0">
              <a:buNone/>
            </a:pPr>
            <a:r>
              <a:rPr lang="en-US" sz="2000" dirty="0"/>
              <a:t>It manages containerized applications across multiple hosts and provides basic mechanisms for deployment, maintenance, and scaling of applications.</a:t>
            </a:r>
          </a:p>
        </p:txBody>
      </p:sp>
      <p:pic>
        <p:nvPicPr>
          <p:cNvPr id="5" name="Picture 4">
            <a:extLst>
              <a:ext uri="{FF2B5EF4-FFF2-40B4-BE49-F238E27FC236}">
                <a16:creationId xmlns:a16="http://schemas.microsoft.com/office/drawing/2014/main" id="{197FB706-43E5-3940-B437-DB462E123F2E}"/>
              </a:ext>
            </a:extLst>
          </p:cNvPr>
          <p:cNvPicPr>
            <a:picLocks noChangeAspect="1"/>
          </p:cNvPicPr>
          <p:nvPr/>
        </p:nvPicPr>
        <p:blipFill rotWithShape="1">
          <a:blip r:embed="rId4"/>
          <a:srcRect l="5750" t="8649" r="8267"/>
          <a:stretch/>
        </p:blipFill>
        <p:spPr>
          <a:xfrm>
            <a:off x="3581400" y="1447800"/>
            <a:ext cx="8534400" cy="5087815"/>
          </a:xfrm>
          <a:prstGeom prst="rect">
            <a:avLst/>
          </a:prstGeom>
        </p:spPr>
      </p:pic>
    </p:spTree>
    <p:extLst>
      <p:ext uri="{BB962C8B-B14F-4D97-AF65-F5344CB8AC3E}">
        <p14:creationId xmlns:p14="http://schemas.microsoft.com/office/powerpoint/2010/main" val="643423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0E474-156A-4FD9-8E38-5BBD1738A115}"/>
              </a:ext>
            </a:extLst>
          </p:cNvPr>
          <p:cNvSpPr>
            <a:spLocks noGrp="1"/>
          </p:cNvSpPr>
          <p:nvPr>
            <p:ph type="title"/>
          </p:nvPr>
        </p:nvSpPr>
        <p:spPr/>
        <p:txBody>
          <a:bodyPr/>
          <a:lstStyle/>
          <a:p>
            <a:r>
              <a:rPr lang="en-US" dirty="0"/>
              <a:t>Core Services</a:t>
            </a:r>
          </a:p>
        </p:txBody>
      </p:sp>
      <p:grpSp>
        <p:nvGrpSpPr>
          <p:cNvPr id="13" name="Group 12">
            <a:extLst>
              <a:ext uri="{FF2B5EF4-FFF2-40B4-BE49-F238E27FC236}">
                <a16:creationId xmlns:a16="http://schemas.microsoft.com/office/drawing/2014/main" id="{DE0935E6-042E-4D5C-A2D1-469BA937AF1B}"/>
              </a:ext>
            </a:extLst>
          </p:cNvPr>
          <p:cNvGrpSpPr/>
          <p:nvPr/>
        </p:nvGrpSpPr>
        <p:grpSpPr>
          <a:xfrm>
            <a:off x="304800" y="1743974"/>
            <a:ext cx="3581400" cy="4580626"/>
            <a:chOff x="609600" y="1743974"/>
            <a:chExt cx="3276600" cy="4580626"/>
          </a:xfrm>
        </p:grpSpPr>
        <p:sp>
          <p:nvSpPr>
            <p:cNvPr id="6" name="Rectangle 5">
              <a:extLst>
                <a:ext uri="{FF2B5EF4-FFF2-40B4-BE49-F238E27FC236}">
                  <a16:creationId xmlns:a16="http://schemas.microsoft.com/office/drawing/2014/main" id="{5D00DFD1-0376-4E56-9AE0-4F6A27B227DD}"/>
                </a:ext>
              </a:extLst>
            </p:cNvPr>
            <p:cNvSpPr/>
            <p:nvPr/>
          </p:nvSpPr>
          <p:spPr>
            <a:xfrm>
              <a:off x="609600" y="1743974"/>
              <a:ext cx="3276600" cy="4580626"/>
            </a:xfrm>
            <a:prstGeom prst="rect">
              <a:avLst/>
            </a:prstGeom>
            <a:solidFill>
              <a:schemeClr val="tx2">
                <a:lumMod val="20000"/>
                <a:lumOff val="80000"/>
              </a:schemeClr>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Rounded Corners 7">
              <a:extLst>
                <a:ext uri="{FF2B5EF4-FFF2-40B4-BE49-F238E27FC236}">
                  <a16:creationId xmlns:a16="http://schemas.microsoft.com/office/drawing/2014/main" id="{766FD054-F51B-42AE-A41A-F2E0126D3601}"/>
                </a:ext>
              </a:extLst>
            </p:cNvPr>
            <p:cNvSpPr/>
            <p:nvPr/>
          </p:nvSpPr>
          <p:spPr>
            <a:xfrm>
              <a:off x="990600" y="4953000"/>
              <a:ext cx="2590800" cy="1143000"/>
            </a:xfrm>
            <a:prstGeom prst="roundRect">
              <a:avLst/>
            </a:prstGeom>
            <a:solidFill>
              <a:schemeClr val="accent1">
                <a:lumMod val="20000"/>
                <a:lumOff val="8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Red Hat ID Manager</a:t>
              </a:r>
              <a:br>
                <a:rPr lang="en-US" dirty="0"/>
              </a:br>
              <a:r>
                <a:rPr lang="en-US" dirty="0"/>
                <a:t>(LDAP)</a:t>
              </a:r>
            </a:p>
          </p:txBody>
        </p:sp>
        <p:sp>
          <p:nvSpPr>
            <p:cNvPr id="9" name="Rectangle: Rounded Corners 8">
              <a:extLst>
                <a:ext uri="{FF2B5EF4-FFF2-40B4-BE49-F238E27FC236}">
                  <a16:creationId xmlns:a16="http://schemas.microsoft.com/office/drawing/2014/main" id="{BE9B26AC-82F7-4105-A60A-F09A060C8632}"/>
                </a:ext>
              </a:extLst>
            </p:cNvPr>
            <p:cNvSpPr/>
            <p:nvPr/>
          </p:nvSpPr>
          <p:spPr>
            <a:xfrm>
              <a:off x="685800" y="2667000"/>
              <a:ext cx="1600200" cy="2133600"/>
            </a:xfrm>
            <a:prstGeom prst="roundRect">
              <a:avLst/>
            </a:prstGeom>
            <a:solidFill>
              <a:schemeClr val="accent1">
                <a:lumMod val="20000"/>
                <a:lumOff val="8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Shibboleth IdP</a:t>
              </a:r>
            </a:p>
            <a:p>
              <a:pPr algn="ctr"/>
              <a:r>
                <a:rPr lang="en-US" dirty="0"/>
                <a:t>(InCommon ID Provider)</a:t>
              </a:r>
            </a:p>
          </p:txBody>
        </p:sp>
        <p:sp>
          <p:nvSpPr>
            <p:cNvPr id="10" name="Rectangle: Rounded Corners 9">
              <a:extLst>
                <a:ext uri="{FF2B5EF4-FFF2-40B4-BE49-F238E27FC236}">
                  <a16:creationId xmlns:a16="http://schemas.microsoft.com/office/drawing/2014/main" id="{404A9050-675E-4C5F-9993-E5E21DFD18D9}"/>
                </a:ext>
              </a:extLst>
            </p:cNvPr>
            <p:cNvSpPr/>
            <p:nvPr/>
          </p:nvSpPr>
          <p:spPr>
            <a:xfrm>
              <a:off x="2376576" y="2656233"/>
              <a:ext cx="1433423" cy="2133600"/>
            </a:xfrm>
            <a:prstGeom prst="roundRect">
              <a:avLst/>
            </a:prstGeom>
            <a:solidFill>
              <a:schemeClr val="accent1">
                <a:lumMod val="20000"/>
                <a:lumOff val="8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Keycloak</a:t>
              </a:r>
              <a:br>
                <a:rPr lang="en-US" dirty="0"/>
              </a:br>
              <a:r>
                <a:rPr lang="en-US" dirty="0"/>
                <a:t>(InCommon Service Provider)</a:t>
              </a:r>
            </a:p>
          </p:txBody>
        </p:sp>
        <p:sp>
          <p:nvSpPr>
            <p:cNvPr id="11" name="TextBox 10">
              <a:extLst>
                <a:ext uri="{FF2B5EF4-FFF2-40B4-BE49-F238E27FC236}">
                  <a16:creationId xmlns:a16="http://schemas.microsoft.com/office/drawing/2014/main" id="{1BD4F1DE-4949-420F-99FC-C234C1164D0A}"/>
                </a:ext>
              </a:extLst>
            </p:cNvPr>
            <p:cNvSpPr txBox="1"/>
            <p:nvPr/>
          </p:nvSpPr>
          <p:spPr>
            <a:xfrm>
              <a:off x="882712" y="1790733"/>
              <a:ext cx="2667000" cy="677108"/>
            </a:xfrm>
            <a:prstGeom prst="rect">
              <a:avLst/>
            </a:prstGeom>
            <a:noFill/>
          </p:spPr>
          <p:txBody>
            <a:bodyPr wrap="square" rtlCol="0">
              <a:spAutoFit/>
            </a:bodyPr>
            <a:lstStyle/>
            <a:p>
              <a:pPr algn="ctr"/>
              <a:r>
                <a:rPr lang="en-US" dirty="0"/>
                <a:t>Authentication &amp; Authorization Services</a:t>
              </a:r>
            </a:p>
          </p:txBody>
        </p:sp>
      </p:grpSp>
      <p:grpSp>
        <p:nvGrpSpPr>
          <p:cNvPr id="24" name="Group 23">
            <a:extLst>
              <a:ext uri="{FF2B5EF4-FFF2-40B4-BE49-F238E27FC236}">
                <a16:creationId xmlns:a16="http://schemas.microsoft.com/office/drawing/2014/main" id="{0A1C309B-EEA2-45B1-B156-398F287A0711}"/>
              </a:ext>
            </a:extLst>
          </p:cNvPr>
          <p:cNvGrpSpPr/>
          <p:nvPr/>
        </p:nvGrpSpPr>
        <p:grpSpPr>
          <a:xfrm>
            <a:off x="4419600" y="1732472"/>
            <a:ext cx="3352800" cy="4592128"/>
            <a:chOff x="4419600" y="1732472"/>
            <a:chExt cx="3352800" cy="4592128"/>
          </a:xfrm>
        </p:grpSpPr>
        <p:sp>
          <p:nvSpPr>
            <p:cNvPr id="4" name="Rectangle 3">
              <a:extLst>
                <a:ext uri="{FF2B5EF4-FFF2-40B4-BE49-F238E27FC236}">
                  <a16:creationId xmlns:a16="http://schemas.microsoft.com/office/drawing/2014/main" id="{D1B0A13A-45BB-4B44-A291-DB9BA177A9A7}"/>
                </a:ext>
              </a:extLst>
            </p:cNvPr>
            <p:cNvSpPr/>
            <p:nvPr/>
          </p:nvSpPr>
          <p:spPr>
            <a:xfrm>
              <a:off x="4419600" y="1732472"/>
              <a:ext cx="3352800" cy="4592128"/>
            </a:xfrm>
            <a:prstGeom prst="rect">
              <a:avLst/>
            </a:prstGeom>
            <a:solidFill>
              <a:schemeClr val="tx2">
                <a:lumMod val="20000"/>
                <a:lumOff val="80000"/>
              </a:schemeClr>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15EAE379-9F99-4C63-A135-415EF6E9E864}"/>
                </a:ext>
              </a:extLst>
            </p:cNvPr>
            <p:cNvSpPr txBox="1"/>
            <p:nvPr/>
          </p:nvSpPr>
          <p:spPr>
            <a:xfrm>
              <a:off x="4724400" y="1926159"/>
              <a:ext cx="2667000" cy="384721"/>
            </a:xfrm>
            <a:prstGeom prst="rect">
              <a:avLst/>
            </a:prstGeom>
            <a:noFill/>
          </p:spPr>
          <p:txBody>
            <a:bodyPr wrap="square" rtlCol="0">
              <a:spAutoFit/>
            </a:bodyPr>
            <a:lstStyle/>
            <a:p>
              <a:pPr algn="ctr"/>
              <a:r>
                <a:rPr lang="en-US" dirty="0"/>
                <a:t>Logging Services</a:t>
              </a:r>
            </a:p>
          </p:txBody>
        </p:sp>
        <p:sp>
          <p:nvSpPr>
            <p:cNvPr id="14" name="Rectangle: Rounded Corners 13">
              <a:extLst>
                <a:ext uri="{FF2B5EF4-FFF2-40B4-BE49-F238E27FC236}">
                  <a16:creationId xmlns:a16="http://schemas.microsoft.com/office/drawing/2014/main" id="{683696AA-ECBD-4E24-B84E-FF7E17EFB70B}"/>
                </a:ext>
              </a:extLst>
            </p:cNvPr>
            <p:cNvSpPr/>
            <p:nvPr/>
          </p:nvSpPr>
          <p:spPr>
            <a:xfrm>
              <a:off x="4572000" y="2656233"/>
              <a:ext cx="609600" cy="2133600"/>
            </a:xfrm>
            <a:prstGeom prst="roundRect">
              <a:avLst/>
            </a:prstGeom>
            <a:solidFill>
              <a:schemeClr val="accent1">
                <a:lumMod val="20000"/>
                <a:lumOff val="80000"/>
              </a:schemeClr>
            </a:solidFill>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en-US" dirty="0"/>
                <a:t>Keycloak Gatekeeper</a:t>
              </a:r>
            </a:p>
          </p:txBody>
        </p:sp>
        <p:sp>
          <p:nvSpPr>
            <p:cNvPr id="15" name="Rectangle: Rounded Corners 14">
              <a:extLst>
                <a:ext uri="{FF2B5EF4-FFF2-40B4-BE49-F238E27FC236}">
                  <a16:creationId xmlns:a16="http://schemas.microsoft.com/office/drawing/2014/main" id="{B853E2A7-96F6-4249-A79F-AA1618FBB6BB}"/>
                </a:ext>
              </a:extLst>
            </p:cNvPr>
            <p:cNvSpPr/>
            <p:nvPr/>
          </p:nvSpPr>
          <p:spPr>
            <a:xfrm>
              <a:off x="5334000" y="2667000"/>
              <a:ext cx="1447800" cy="2133600"/>
            </a:xfrm>
            <a:prstGeom prst="roundRect">
              <a:avLst/>
            </a:prstGeom>
            <a:solidFill>
              <a:schemeClr val="accent1">
                <a:lumMod val="20000"/>
                <a:lumOff val="8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Kibana</a:t>
              </a:r>
            </a:p>
          </p:txBody>
        </p:sp>
        <p:sp>
          <p:nvSpPr>
            <p:cNvPr id="16" name="Rectangle: Rounded Corners 15">
              <a:extLst>
                <a:ext uri="{FF2B5EF4-FFF2-40B4-BE49-F238E27FC236}">
                  <a16:creationId xmlns:a16="http://schemas.microsoft.com/office/drawing/2014/main" id="{8F7D273A-8D7B-4ABB-86DF-0E545FB701AC}"/>
                </a:ext>
              </a:extLst>
            </p:cNvPr>
            <p:cNvSpPr/>
            <p:nvPr/>
          </p:nvSpPr>
          <p:spPr>
            <a:xfrm>
              <a:off x="6934200" y="2743200"/>
              <a:ext cx="609600" cy="2046633"/>
            </a:xfrm>
            <a:prstGeom prst="roundRect">
              <a:avLst/>
            </a:prstGeom>
            <a:solidFill>
              <a:schemeClr val="accent1">
                <a:lumMod val="20000"/>
                <a:lumOff val="80000"/>
              </a:schemeClr>
            </a:solidFill>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en-US" dirty="0"/>
                <a:t>Logstash</a:t>
              </a:r>
            </a:p>
          </p:txBody>
        </p:sp>
        <p:sp>
          <p:nvSpPr>
            <p:cNvPr id="17" name="Rectangle: Rounded Corners 16">
              <a:extLst>
                <a:ext uri="{FF2B5EF4-FFF2-40B4-BE49-F238E27FC236}">
                  <a16:creationId xmlns:a16="http://schemas.microsoft.com/office/drawing/2014/main" id="{FE18C60E-A14F-4A91-BC18-C8B36C29AFA1}"/>
                </a:ext>
              </a:extLst>
            </p:cNvPr>
            <p:cNvSpPr/>
            <p:nvPr/>
          </p:nvSpPr>
          <p:spPr>
            <a:xfrm>
              <a:off x="4800600" y="4953000"/>
              <a:ext cx="2590800" cy="1143000"/>
            </a:xfrm>
            <a:prstGeom prst="roundRect">
              <a:avLst/>
            </a:prstGeom>
            <a:solidFill>
              <a:schemeClr val="accent1">
                <a:lumMod val="20000"/>
                <a:lumOff val="8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Elasticsearch</a:t>
              </a:r>
            </a:p>
          </p:txBody>
        </p:sp>
      </p:grpSp>
      <p:grpSp>
        <p:nvGrpSpPr>
          <p:cNvPr id="25" name="Group 24">
            <a:extLst>
              <a:ext uri="{FF2B5EF4-FFF2-40B4-BE49-F238E27FC236}">
                <a16:creationId xmlns:a16="http://schemas.microsoft.com/office/drawing/2014/main" id="{C83D067B-99CA-4FD6-BF1B-B10629C5A0D1}"/>
              </a:ext>
            </a:extLst>
          </p:cNvPr>
          <p:cNvGrpSpPr/>
          <p:nvPr/>
        </p:nvGrpSpPr>
        <p:grpSpPr>
          <a:xfrm>
            <a:off x="8348034" y="1743974"/>
            <a:ext cx="3276600" cy="4580626"/>
            <a:chOff x="8348034" y="1743974"/>
            <a:chExt cx="3276600" cy="4580626"/>
          </a:xfrm>
        </p:grpSpPr>
        <p:sp>
          <p:nvSpPr>
            <p:cNvPr id="7" name="Rectangle 6">
              <a:extLst>
                <a:ext uri="{FF2B5EF4-FFF2-40B4-BE49-F238E27FC236}">
                  <a16:creationId xmlns:a16="http://schemas.microsoft.com/office/drawing/2014/main" id="{A791258B-4A70-490D-A7C0-C598C5725E4B}"/>
                </a:ext>
              </a:extLst>
            </p:cNvPr>
            <p:cNvSpPr/>
            <p:nvPr/>
          </p:nvSpPr>
          <p:spPr>
            <a:xfrm>
              <a:off x="8348034" y="1743974"/>
              <a:ext cx="3276600" cy="4580626"/>
            </a:xfrm>
            <a:prstGeom prst="rect">
              <a:avLst/>
            </a:prstGeom>
            <a:solidFill>
              <a:schemeClr val="tx2">
                <a:lumMod val="20000"/>
                <a:lumOff val="80000"/>
              </a:schemeClr>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B0262705-0DF6-49B6-8427-73E8FFD1622A}"/>
                </a:ext>
              </a:extLst>
            </p:cNvPr>
            <p:cNvSpPr txBox="1"/>
            <p:nvPr/>
          </p:nvSpPr>
          <p:spPr>
            <a:xfrm>
              <a:off x="8534400" y="1926159"/>
              <a:ext cx="2667000" cy="384721"/>
            </a:xfrm>
            <a:prstGeom prst="rect">
              <a:avLst/>
            </a:prstGeom>
            <a:noFill/>
          </p:spPr>
          <p:txBody>
            <a:bodyPr wrap="square" rtlCol="0">
              <a:spAutoFit/>
            </a:bodyPr>
            <a:lstStyle/>
            <a:p>
              <a:pPr algn="ctr"/>
              <a:r>
                <a:rPr lang="en-US" dirty="0"/>
                <a:t>Database Services</a:t>
              </a:r>
            </a:p>
          </p:txBody>
        </p:sp>
        <p:sp>
          <p:nvSpPr>
            <p:cNvPr id="20" name="Rectangle: Rounded Corners 19">
              <a:extLst>
                <a:ext uri="{FF2B5EF4-FFF2-40B4-BE49-F238E27FC236}">
                  <a16:creationId xmlns:a16="http://schemas.microsoft.com/office/drawing/2014/main" id="{4198DE64-C937-4693-9D66-4E86335D8FC1}"/>
                </a:ext>
              </a:extLst>
            </p:cNvPr>
            <p:cNvSpPr/>
            <p:nvPr/>
          </p:nvSpPr>
          <p:spPr>
            <a:xfrm>
              <a:off x="8534400" y="2662007"/>
              <a:ext cx="814691" cy="2133600"/>
            </a:xfrm>
            <a:prstGeom prst="roundRect">
              <a:avLst/>
            </a:prstGeom>
            <a:solidFill>
              <a:schemeClr val="accent1">
                <a:lumMod val="20000"/>
                <a:lumOff val="80000"/>
              </a:schemeClr>
            </a:solidFill>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en-US" dirty="0"/>
                <a:t>SQL (Postgres/Mariadb)</a:t>
              </a:r>
            </a:p>
          </p:txBody>
        </p:sp>
        <p:sp>
          <p:nvSpPr>
            <p:cNvPr id="21" name="Rectangle: Rounded Corners 20">
              <a:extLst>
                <a:ext uri="{FF2B5EF4-FFF2-40B4-BE49-F238E27FC236}">
                  <a16:creationId xmlns:a16="http://schemas.microsoft.com/office/drawing/2014/main" id="{3622DD75-3FB5-4A86-BF74-73C6D67C6D43}"/>
                </a:ext>
              </a:extLst>
            </p:cNvPr>
            <p:cNvSpPr/>
            <p:nvPr/>
          </p:nvSpPr>
          <p:spPr>
            <a:xfrm>
              <a:off x="9543927" y="2672774"/>
              <a:ext cx="862803" cy="2133600"/>
            </a:xfrm>
            <a:prstGeom prst="roundRect">
              <a:avLst/>
            </a:prstGeom>
            <a:solidFill>
              <a:schemeClr val="accent1">
                <a:lumMod val="20000"/>
                <a:lumOff val="80000"/>
              </a:schemeClr>
            </a:solidFill>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en-US" dirty="0"/>
                <a:t>NoSQL Documents (Mongo)</a:t>
              </a:r>
            </a:p>
          </p:txBody>
        </p:sp>
        <p:sp>
          <p:nvSpPr>
            <p:cNvPr id="22" name="Rectangle: Rounded Corners 21">
              <a:extLst>
                <a:ext uri="{FF2B5EF4-FFF2-40B4-BE49-F238E27FC236}">
                  <a16:creationId xmlns:a16="http://schemas.microsoft.com/office/drawing/2014/main" id="{41FA6507-A242-4121-8C95-84C4D3BBAC81}"/>
                </a:ext>
              </a:extLst>
            </p:cNvPr>
            <p:cNvSpPr/>
            <p:nvPr/>
          </p:nvSpPr>
          <p:spPr>
            <a:xfrm>
              <a:off x="10621186" y="2672774"/>
              <a:ext cx="862803" cy="2133600"/>
            </a:xfrm>
            <a:prstGeom prst="roundRect">
              <a:avLst/>
            </a:prstGeom>
            <a:solidFill>
              <a:schemeClr val="accent1">
                <a:lumMod val="20000"/>
                <a:lumOff val="80000"/>
              </a:schemeClr>
            </a:solidFill>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en-US" dirty="0"/>
                <a:t>Graph DB</a:t>
              </a:r>
              <a:br>
                <a:rPr lang="en-US" dirty="0"/>
              </a:br>
              <a:endParaRPr lang="en-US" dirty="0"/>
            </a:p>
          </p:txBody>
        </p:sp>
        <p:sp>
          <p:nvSpPr>
            <p:cNvPr id="23" name="Rectangle: Rounded Corners 22">
              <a:extLst>
                <a:ext uri="{FF2B5EF4-FFF2-40B4-BE49-F238E27FC236}">
                  <a16:creationId xmlns:a16="http://schemas.microsoft.com/office/drawing/2014/main" id="{9EEFFA8F-8CCA-4ADB-B596-C01E45F03F4E}"/>
                </a:ext>
              </a:extLst>
            </p:cNvPr>
            <p:cNvSpPr/>
            <p:nvPr/>
          </p:nvSpPr>
          <p:spPr>
            <a:xfrm>
              <a:off x="8679928" y="4953000"/>
              <a:ext cx="2590800" cy="1143000"/>
            </a:xfrm>
            <a:prstGeom prst="roundRect">
              <a:avLst/>
            </a:prstGeom>
            <a:solidFill>
              <a:schemeClr val="accent1">
                <a:lumMod val="20000"/>
                <a:lumOff val="8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Bulk Storage </a:t>
              </a:r>
            </a:p>
            <a:p>
              <a:pPr algn="ctr"/>
              <a:r>
                <a:rPr lang="en-US" dirty="0"/>
                <a:t>(S3-based objects)</a:t>
              </a:r>
            </a:p>
          </p:txBody>
        </p:sp>
      </p:grpSp>
    </p:spTree>
    <p:extLst>
      <p:ext uri="{BB962C8B-B14F-4D97-AF65-F5344CB8AC3E}">
        <p14:creationId xmlns:p14="http://schemas.microsoft.com/office/powerpoint/2010/main" val="1140244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27B33-FB51-4596-B5CB-9EE1C1286DBA}"/>
              </a:ext>
            </a:extLst>
          </p:cNvPr>
          <p:cNvSpPr>
            <a:spLocks noGrp="1"/>
          </p:cNvSpPr>
          <p:nvPr>
            <p:ph type="title"/>
          </p:nvPr>
        </p:nvSpPr>
        <p:spPr/>
        <p:txBody>
          <a:bodyPr/>
          <a:lstStyle/>
          <a:p>
            <a:r>
              <a:rPr lang="en-US" dirty="0"/>
              <a:t>Backend Services</a:t>
            </a:r>
          </a:p>
        </p:txBody>
      </p:sp>
      <p:sp>
        <p:nvSpPr>
          <p:cNvPr id="3" name="Rectangle 2">
            <a:extLst>
              <a:ext uri="{FF2B5EF4-FFF2-40B4-BE49-F238E27FC236}">
                <a16:creationId xmlns:a16="http://schemas.microsoft.com/office/drawing/2014/main" id="{9AADF6C9-218B-4DE2-AC9F-D27FAB63CC2D}"/>
              </a:ext>
            </a:extLst>
          </p:cNvPr>
          <p:cNvSpPr/>
          <p:nvPr/>
        </p:nvSpPr>
        <p:spPr>
          <a:xfrm>
            <a:off x="609600" y="5791200"/>
            <a:ext cx="11019476" cy="533400"/>
          </a:xfrm>
          <a:prstGeom prst="rect">
            <a:avLst/>
          </a:prstGeom>
          <a:solidFill>
            <a:schemeClr val="accent1">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Core Services</a:t>
            </a:r>
          </a:p>
        </p:txBody>
      </p:sp>
      <p:grpSp>
        <p:nvGrpSpPr>
          <p:cNvPr id="25" name="Group 24">
            <a:extLst>
              <a:ext uri="{FF2B5EF4-FFF2-40B4-BE49-F238E27FC236}">
                <a16:creationId xmlns:a16="http://schemas.microsoft.com/office/drawing/2014/main" id="{EEBAD1B0-ABFA-442A-A434-6A86FF15D743}"/>
              </a:ext>
            </a:extLst>
          </p:cNvPr>
          <p:cNvGrpSpPr/>
          <p:nvPr/>
        </p:nvGrpSpPr>
        <p:grpSpPr>
          <a:xfrm>
            <a:off x="3833064" y="2238241"/>
            <a:ext cx="3276600" cy="3361426"/>
            <a:chOff x="627553" y="2203018"/>
            <a:chExt cx="3276600" cy="3361426"/>
          </a:xfrm>
        </p:grpSpPr>
        <p:sp>
          <p:nvSpPr>
            <p:cNvPr id="5" name="Rectangle 4">
              <a:extLst>
                <a:ext uri="{FF2B5EF4-FFF2-40B4-BE49-F238E27FC236}">
                  <a16:creationId xmlns:a16="http://schemas.microsoft.com/office/drawing/2014/main" id="{B65F0D11-95EB-45D1-B245-FFD992E12015}"/>
                </a:ext>
              </a:extLst>
            </p:cNvPr>
            <p:cNvSpPr/>
            <p:nvPr/>
          </p:nvSpPr>
          <p:spPr>
            <a:xfrm>
              <a:off x="627553" y="2203018"/>
              <a:ext cx="3276600" cy="3361426"/>
            </a:xfrm>
            <a:prstGeom prst="rect">
              <a:avLst/>
            </a:prstGeom>
            <a:solidFill>
              <a:schemeClr val="accent3">
                <a:lumMod val="40000"/>
                <a:lumOff val="60000"/>
              </a:schemeClr>
            </a:solidFill>
            <a:ln>
              <a:solidFill>
                <a:schemeClr val="accent3">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8C537413-F57E-4DDB-97AE-70B8171B9F9C}"/>
                </a:ext>
              </a:extLst>
            </p:cNvPr>
            <p:cNvSpPr txBox="1"/>
            <p:nvPr/>
          </p:nvSpPr>
          <p:spPr>
            <a:xfrm>
              <a:off x="932353" y="2290903"/>
              <a:ext cx="2667000" cy="384721"/>
            </a:xfrm>
            <a:prstGeom prst="rect">
              <a:avLst/>
            </a:prstGeom>
            <a:noFill/>
          </p:spPr>
          <p:txBody>
            <a:bodyPr wrap="square" rtlCol="0">
              <a:spAutoFit/>
            </a:bodyPr>
            <a:lstStyle/>
            <a:p>
              <a:pPr algn="ctr"/>
              <a:r>
                <a:rPr lang="en-US" dirty="0"/>
                <a:t>DICOM Services</a:t>
              </a:r>
            </a:p>
          </p:txBody>
        </p:sp>
        <p:sp>
          <p:nvSpPr>
            <p:cNvPr id="7" name="Rectangle: Rounded Corners 6">
              <a:extLst>
                <a:ext uri="{FF2B5EF4-FFF2-40B4-BE49-F238E27FC236}">
                  <a16:creationId xmlns:a16="http://schemas.microsoft.com/office/drawing/2014/main" id="{4CE225F4-F728-414B-A239-60A77F6ED153}"/>
                </a:ext>
              </a:extLst>
            </p:cNvPr>
            <p:cNvSpPr/>
            <p:nvPr/>
          </p:nvSpPr>
          <p:spPr>
            <a:xfrm>
              <a:off x="813919" y="2743200"/>
              <a:ext cx="862481" cy="2601569"/>
            </a:xfrm>
            <a:prstGeom prst="roundRect">
              <a:avLst/>
            </a:prstGeom>
            <a:solidFill>
              <a:schemeClr val="accent3">
                <a:lumMod val="20000"/>
                <a:lumOff val="80000"/>
              </a:schemeClr>
            </a:solidFill>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en-US" dirty="0"/>
                <a:t>DICOMweb™</a:t>
              </a:r>
              <a:br>
                <a:rPr lang="en-US" dirty="0"/>
              </a:br>
              <a:r>
                <a:rPr lang="en-US" dirty="0"/>
                <a:t>(dcm4chee 5)</a:t>
              </a:r>
            </a:p>
          </p:txBody>
        </p:sp>
        <p:sp>
          <p:nvSpPr>
            <p:cNvPr id="9" name="Rectangle: Rounded Corners 8">
              <a:extLst>
                <a:ext uri="{FF2B5EF4-FFF2-40B4-BE49-F238E27FC236}">
                  <a16:creationId xmlns:a16="http://schemas.microsoft.com/office/drawing/2014/main" id="{A46E10D9-8908-48F1-8AD2-99DAE3892BBD}"/>
                </a:ext>
              </a:extLst>
            </p:cNvPr>
            <p:cNvSpPr/>
            <p:nvPr/>
          </p:nvSpPr>
          <p:spPr>
            <a:xfrm>
              <a:off x="2819722" y="2743200"/>
              <a:ext cx="862481" cy="2601568"/>
            </a:xfrm>
            <a:prstGeom prst="roundRect">
              <a:avLst/>
            </a:prstGeom>
            <a:solidFill>
              <a:schemeClr val="accent3">
                <a:lumMod val="20000"/>
                <a:lumOff val="80000"/>
              </a:schemeClr>
            </a:solidFill>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en-US" dirty="0"/>
                <a:t>Collection Management</a:t>
              </a:r>
              <a:br>
                <a:rPr lang="en-US" dirty="0"/>
              </a:br>
              <a:r>
                <a:rPr lang="en-US" dirty="0"/>
                <a:t>(currently NBIA APIs)</a:t>
              </a:r>
            </a:p>
          </p:txBody>
        </p:sp>
        <p:sp>
          <p:nvSpPr>
            <p:cNvPr id="11" name="Rectangle: Rounded Corners 10">
              <a:extLst>
                <a:ext uri="{FF2B5EF4-FFF2-40B4-BE49-F238E27FC236}">
                  <a16:creationId xmlns:a16="http://schemas.microsoft.com/office/drawing/2014/main" id="{DB230E38-5E4C-4B83-A693-10492EF056F0}"/>
                </a:ext>
              </a:extLst>
            </p:cNvPr>
            <p:cNvSpPr/>
            <p:nvPr/>
          </p:nvSpPr>
          <p:spPr>
            <a:xfrm>
              <a:off x="1816820" y="2743200"/>
              <a:ext cx="862481" cy="2601568"/>
            </a:xfrm>
            <a:prstGeom prst="roundRect">
              <a:avLst/>
            </a:prstGeom>
            <a:solidFill>
              <a:schemeClr val="accent3">
                <a:lumMod val="20000"/>
                <a:lumOff val="80000"/>
              </a:schemeClr>
            </a:solidFill>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en-US" dirty="0"/>
                <a:t>Backend Image Sharing (Kheops w/OHIF)</a:t>
              </a:r>
            </a:p>
          </p:txBody>
        </p:sp>
      </p:grpSp>
      <p:grpSp>
        <p:nvGrpSpPr>
          <p:cNvPr id="23" name="Group 22">
            <a:extLst>
              <a:ext uri="{FF2B5EF4-FFF2-40B4-BE49-F238E27FC236}">
                <a16:creationId xmlns:a16="http://schemas.microsoft.com/office/drawing/2014/main" id="{CAE7E353-1816-4788-8564-BB497AA6CA8C}"/>
              </a:ext>
            </a:extLst>
          </p:cNvPr>
          <p:cNvGrpSpPr/>
          <p:nvPr/>
        </p:nvGrpSpPr>
        <p:grpSpPr>
          <a:xfrm>
            <a:off x="7259624" y="2238241"/>
            <a:ext cx="1763172" cy="3361426"/>
            <a:chOff x="6273735" y="2219375"/>
            <a:chExt cx="1763172" cy="3361426"/>
          </a:xfrm>
        </p:grpSpPr>
        <p:sp>
          <p:nvSpPr>
            <p:cNvPr id="17" name="Rectangle 16">
              <a:extLst>
                <a:ext uri="{FF2B5EF4-FFF2-40B4-BE49-F238E27FC236}">
                  <a16:creationId xmlns:a16="http://schemas.microsoft.com/office/drawing/2014/main" id="{0C082061-58A9-4C24-AAC8-F0BF6AA2AB19}"/>
                </a:ext>
              </a:extLst>
            </p:cNvPr>
            <p:cNvSpPr/>
            <p:nvPr/>
          </p:nvSpPr>
          <p:spPr>
            <a:xfrm>
              <a:off x="6273735" y="2219375"/>
              <a:ext cx="1763172" cy="3361426"/>
            </a:xfrm>
            <a:prstGeom prst="rect">
              <a:avLst/>
            </a:prstGeom>
            <a:solidFill>
              <a:schemeClr val="accent3">
                <a:lumMod val="40000"/>
                <a:lumOff val="60000"/>
              </a:schemeClr>
            </a:solidFill>
            <a:ln>
              <a:solidFill>
                <a:schemeClr val="accent3">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3">
                      <a:lumMod val="75000"/>
                    </a:schemeClr>
                  </a:solidFill>
                </a:rPr>
                <a:t>In Progress</a:t>
              </a:r>
            </a:p>
          </p:txBody>
        </p:sp>
        <p:sp>
          <p:nvSpPr>
            <p:cNvPr id="18" name="TextBox 17">
              <a:extLst>
                <a:ext uri="{FF2B5EF4-FFF2-40B4-BE49-F238E27FC236}">
                  <a16:creationId xmlns:a16="http://schemas.microsoft.com/office/drawing/2014/main" id="{4D47D29A-A940-42D4-9111-774E88144148}"/>
                </a:ext>
              </a:extLst>
            </p:cNvPr>
            <p:cNvSpPr txBox="1"/>
            <p:nvPr/>
          </p:nvSpPr>
          <p:spPr>
            <a:xfrm>
              <a:off x="6538243" y="2293412"/>
              <a:ext cx="1229772" cy="969496"/>
            </a:xfrm>
            <a:prstGeom prst="rect">
              <a:avLst/>
            </a:prstGeom>
            <a:noFill/>
          </p:spPr>
          <p:txBody>
            <a:bodyPr wrap="square" rtlCol="0">
              <a:spAutoFit/>
            </a:bodyPr>
            <a:lstStyle/>
            <a:p>
              <a:pPr algn="ctr"/>
              <a:r>
                <a:rPr lang="en-US" dirty="0"/>
                <a:t>Semantic Search Services</a:t>
              </a:r>
            </a:p>
          </p:txBody>
        </p:sp>
      </p:grpSp>
      <p:grpSp>
        <p:nvGrpSpPr>
          <p:cNvPr id="24" name="Group 23">
            <a:extLst>
              <a:ext uri="{FF2B5EF4-FFF2-40B4-BE49-F238E27FC236}">
                <a16:creationId xmlns:a16="http://schemas.microsoft.com/office/drawing/2014/main" id="{23ADB481-0F05-42EB-B2B5-0240D998EC52}"/>
              </a:ext>
            </a:extLst>
          </p:cNvPr>
          <p:cNvGrpSpPr/>
          <p:nvPr/>
        </p:nvGrpSpPr>
        <p:grpSpPr>
          <a:xfrm>
            <a:off x="9164146" y="2240750"/>
            <a:ext cx="2464930" cy="3361426"/>
            <a:chOff x="8275082" y="2209800"/>
            <a:chExt cx="2464930" cy="3361426"/>
          </a:xfrm>
        </p:grpSpPr>
        <p:sp>
          <p:nvSpPr>
            <p:cNvPr id="12" name="Rectangle 11">
              <a:extLst>
                <a:ext uri="{FF2B5EF4-FFF2-40B4-BE49-F238E27FC236}">
                  <a16:creationId xmlns:a16="http://schemas.microsoft.com/office/drawing/2014/main" id="{20836A65-CD17-4206-8168-0A0D77354C9A}"/>
                </a:ext>
              </a:extLst>
            </p:cNvPr>
            <p:cNvSpPr/>
            <p:nvPr/>
          </p:nvSpPr>
          <p:spPr>
            <a:xfrm>
              <a:off x="8275082" y="2209800"/>
              <a:ext cx="2464930" cy="3361426"/>
            </a:xfrm>
            <a:prstGeom prst="rect">
              <a:avLst/>
            </a:prstGeom>
            <a:solidFill>
              <a:schemeClr val="accent3">
                <a:lumMod val="40000"/>
                <a:lumOff val="60000"/>
              </a:schemeClr>
            </a:solidFill>
            <a:ln>
              <a:solidFill>
                <a:schemeClr val="accent3">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ED176ABE-5394-485E-8E28-0F56FA2AD97C}"/>
                </a:ext>
              </a:extLst>
            </p:cNvPr>
            <p:cNvSpPr txBox="1"/>
            <p:nvPr/>
          </p:nvSpPr>
          <p:spPr>
            <a:xfrm>
              <a:off x="8584069" y="2283323"/>
              <a:ext cx="2155942" cy="384721"/>
            </a:xfrm>
            <a:prstGeom prst="rect">
              <a:avLst/>
            </a:prstGeom>
            <a:noFill/>
          </p:spPr>
          <p:txBody>
            <a:bodyPr wrap="square" rtlCol="0">
              <a:spAutoFit/>
            </a:bodyPr>
            <a:lstStyle/>
            <a:p>
              <a:pPr algn="ctr"/>
              <a:r>
                <a:rPr lang="en-US" dirty="0"/>
                <a:t>Pathology Services</a:t>
              </a:r>
            </a:p>
          </p:txBody>
        </p:sp>
        <p:sp>
          <p:nvSpPr>
            <p:cNvPr id="14" name="Rectangle: Rounded Corners 13">
              <a:extLst>
                <a:ext uri="{FF2B5EF4-FFF2-40B4-BE49-F238E27FC236}">
                  <a16:creationId xmlns:a16="http://schemas.microsoft.com/office/drawing/2014/main" id="{D1361641-68F5-4C8A-8412-5ED4A3C048BE}"/>
                </a:ext>
              </a:extLst>
            </p:cNvPr>
            <p:cNvSpPr/>
            <p:nvPr/>
          </p:nvSpPr>
          <p:spPr>
            <a:xfrm>
              <a:off x="8449823" y="4718091"/>
              <a:ext cx="2088119" cy="696569"/>
            </a:xfrm>
            <a:prstGeom prst="roundRect">
              <a:avLst/>
            </a:prstGeom>
            <a:solidFill>
              <a:schemeClr val="accent3">
                <a:lumMod val="20000"/>
                <a:lumOff val="80000"/>
              </a:schemeClr>
            </a:solidFill>
          </p:spPr>
          <p:style>
            <a:lnRef idx="2">
              <a:schemeClr val="accent6"/>
            </a:lnRef>
            <a:fillRef idx="1">
              <a:schemeClr val="lt1"/>
            </a:fillRef>
            <a:effectRef idx="0">
              <a:schemeClr val="accent6"/>
            </a:effectRef>
            <a:fontRef idx="minor">
              <a:schemeClr val="dk1"/>
            </a:fontRef>
          </p:style>
          <p:txBody>
            <a:bodyPr vert="horz" rtlCol="0" anchor="ctr"/>
            <a:lstStyle/>
            <a:p>
              <a:pPr algn="ctr"/>
              <a:r>
                <a:rPr lang="en-US" dirty="0"/>
                <a:t>Path DB</a:t>
              </a:r>
            </a:p>
          </p:txBody>
        </p:sp>
        <p:sp>
          <p:nvSpPr>
            <p:cNvPr id="15" name="Rectangle: Rounded Corners 14">
              <a:extLst>
                <a:ext uri="{FF2B5EF4-FFF2-40B4-BE49-F238E27FC236}">
                  <a16:creationId xmlns:a16="http://schemas.microsoft.com/office/drawing/2014/main" id="{B4218AFA-9DEA-4A52-8B7A-1E348715114C}"/>
                </a:ext>
              </a:extLst>
            </p:cNvPr>
            <p:cNvSpPr/>
            <p:nvPr/>
          </p:nvSpPr>
          <p:spPr>
            <a:xfrm>
              <a:off x="9512699" y="2756727"/>
              <a:ext cx="862481" cy="1834979"/>
            </a:xfrm>
            <a:prstGeom prst="roundRect">
              <a:avLst/>
            </a:prstGeom>
            <a:solidFill>
              <a:schemeClr val="accent3">
                <a:lumMod val="20000"/>
                <a:lumOff val="80000"/>
              </a:schemeClr>
            </a:solidFill>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en-US" dirty="0"/>
                <a:t>Whole Slide Viewing backend</a:t>
              </a:r>
            </a:p>
          </p:txBody>
        </p:sp>
        <p:sp>
          <p:nvSpPr>
            <p:cNvPr id="22" name="Rectangle: Rounded Corners 21">
              <a:extLst>
                <a:ext uri="{FF2B5EF4-FFF2-40B4-BE49-F238E27FC236}">
                  <a16:creationId xmlns:a16="http://schemas.microsoft.com/office/drawing/2014/main" id="{63AC1DA0-4F14-4245-9EDC-1C5C8A6D2839}"/>
                </a:ext>
              </a:extLst>
            </p:cNvPr>
            <p:cNvSpPr/>
            <p:nvPr/>
          </p:nvSpPr>
          <p:spPr>
            <a:xfrm>
              <a:off x="8509797" y="2756728"/>
              <a:ext cx="862481" cy="1772340"/>
            </a:xfrm>
            <a:prstGeom prst="roundRect">
              <a:avLst/>
            </a:prstGeom>
            <a:solidFill>
              <a:schemeClr val="accent3">
                <a:lumMod val="20000"/>
                <a:lumOff val="80000"/>
              </a:schemeClr>
            </a:solidFill>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en-US" dirty="0"/>
                <a:t>Pathology Tools</a:t>
              </a:r>
            </a:p>
            <a:p>
              <a:pPr algn="ctr"/>
              <a:r>
                <a:rPr lang="en-US" dirty="0"/>
                <a:t>(QuIP)</a:t>
              </a:r>
            </a:p>
          </p:txBody>
        </p:sp>
      </p:grpSp>
      <p:grpSp>
        <p:nvGrpSpPr>
          <p:cNvPr id="32" name="Group 31">
            <a:extLst>
              <a:ext uri="{FF2B5EF4-FFF2-40B4-BE49-F238E27FC236}">
                <a16:creationId xmlns:a16="http://schemas.microsoft.com/office/drawing/2014/main" id="{696B80E2-B1AC-46B5-87DF-F42ECE907014}"/>
              </a:ext>
            </a:extLst>
          </p:cNvPr>
          <p:cNvGrpSpPr/>
          <p:nvPr/>
        </p:nvGrpSpPr>
        <p:grpSpPr>
          <a:xfrm>
            <a:off x="685800" y="2238241"/>
            <a:ext cx="1763172" cy="3361426"/>
            <a:chOff x="1386167" y="2238241"/>
            <a:chExt cx="1763172" cy="3361426"/>
          </a:xfrm>
        </p:grpSpPr>
        <p:grpSp>
          <p:nvGrpSpPr>
            <p:cNvPr id="26" name="Group 25">
              <a:extLst>
                <a:ext uri="{FF2B5EF4-FFF2-40B4-BE49-F238E27FC236}">
                  <a16:creationId xmlns:a16="http://schemas.microsoft.com/office/drawing/2014/main" id="{5E8E3784-9F88-476E-A91C-E05E718B7D18}"/>
                </a:ext>
              </a:extLst>
            </p:cNvPr>
            <p:cNvGrpSpPr/>
            <p:nvPr/>
          </p:nvGrpSpPr>
          <p:grpSpPr>
            <a:xfrm>
              <a:off x="1386167" y="2238241"/>
              <a:ext cx="1763172" cy="3361426"/>
              <a:chOff x="6273735" y="2219375"/>
              <a:chExt cx="1763172" cy="3361426"/>
            </a:xfrm>
          </p:grpSpPr>
          <p:sp>
            <p:nvSpPr>
              <p:cNvPr id="27" name="Rectangle 26">
                <a:extLst>
                  <a:ext uri="{FF2B5EF4-FFF2-40B4-BE49-F238E27FC236}">
                    <a16:creationId xmlns:a16="http://schemas.microsoft.com/office/drawing/2014/main" id="{BF03D824-4671-497F-8497-99D5CCA8E616}"/>
                  </a:ext>
                </a:extLst>
              </p:cNvPr>
              <p:cNvSpPr/>
              <p:nvPr/>
            </p:nvSpPr>
            <p:spPr>
              <a:xfrm>
                <a:off x="6273735" y="2219375"/>
                <a:ext cx="1763172" cy="3361426"/>
              </a:xfrm>
              <a:prstGeom prst="rect">
                <a:avLst/>
              </a:prstGeom>
              <a:solidFill>
                <a:schemeClr val="accent3">
                  <a:lumMod val="40000"/>
                  <a:lumOff val="60000"/>
                </a:schemeClr>
              </a:solidFill>
              <a:ln>
                <a:solidFill>
                  <a:schemeClr val="accent3">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9573EE9F-3256-4249-869B-6A0393DCEEDA}"/>
                  </a:ext>
                </a:extLst>
              </p:cNvPr>
              <p:cNvSpPr txBox="1"/>
              <p:nvPr/>
            </p:nvSpPr>
            <p:spPr>
              <a:xfrm>
                <a:off x="6538243" y="2293412"/>
                <a:ext cx="1229772" cy="969496"/>
              </a:xfrm>
              <a:prstGeom prst="rect">
                <a:avLst/>
              </a:prstGeom>
              <a:noFill/>
            </p:spPr>
            <p:txBody>
              <a:bodyPr wrap="square" rtlCol="0">
                <a:spAutoFit/>
              </a:bodyPr>
              <a:lstStyle/>
              <a:p>
                <a:pPr algn="ctr"/>
                <a:r>
                  <a:rPr lang="en-US" dirty="0"/>
                  <a:t>Data Download Services</a:t>
                </a:r>
              </a:p>
            </p:txBody>
          </p:sp>
        </p:grpSp>
        <p:sp>
          <p:nvSpPr>
            <p:cNvPr id="29" name="Rectangle: Rounded Corners 28">
              <a:extLst>
                <a:ext uri="{FF2B5EF4-FFF2-40B4-BE49-F238E27FC236}">
                  <a16:creationId xmlns:a16="http://schemas.microsoft.com/office/drawing/2014/main" id="{B799FB50-EBD7-4118-9298-12F070A0DD9D}"/>
                </a:ext>
              </a:extLst>
            </p:cNvPr>
            <p:cNvSpPr/>
            <p:nvPr/>
          </p:nvSpPr>
          <p:spPr>
            <a:xfrm>
              <a:off x="1516479" y="3355811"/>
              <a:ext cx="697509" cy="2130589"/>
            </a:xfrm>
            <a:prstGeom prst="roundRect">
              <a:avLst/>
            </a:prstGeom>
            <a:solidFill>
              <a:schemeClr val="accent3">
                <a:lumMod val="20000"/>
                <a:lumOff val="80000"/>
              </a:schemeClr>
            </a:solidFill>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en-US" dirty="0"/>
                <a:t>Aspera Faspex</a:t>
              </a:r>
            </a:p>
          </p:txBody>
        </p:sp>
        <p:sp>
          <p:nvSpPr>
            <p:cNvPr id="30" name="Rectangle: Rounded Corners 29">
              <a:extLst>
                <a:ext uri="{FF2B5EF4-FFF2-40B4-BE49-F238E27FC236}">
                  <a16:creationId xmlns:a16="http://schemas.microsoft.com/office/drawing/2014/main" id="{FC67E258-AAE6-42B5-96DB-F0F2EFEB53B8}"/>
                </a:ext>
              </a:extLst>
            </p:cNvPr>
            <p:cNvSpPr/>
            <p:nvPr/>
          </p:nvSpPr>
          <p:spPr>
            <a:xfrm>
              <a:off x="2334505" y="3355810"/>
              <a:ext cx="697509" cy="2130589"/>
            </a:xfrm>
            <a:prstGeom prst="roundRect">
              <a:avLst/>
            </a:prstGeom>
            <a:solidFill>
              <a:schemeClr val="accent3">
                <a:lumMod val="20000"/>
                <a:lumOff val="80000"/>
              </a:schemeClr>
            </a:solidFill>
            <a:ln>
              <a:prstDash val="lgDash"/>
            </a:ln>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en-US" dirty="0"/>
                <a:t>Aspera HSTS</a:t>
              </a:r>
              <a:br>
                <a:rPr lang="en-US" dirty="0"/>
              </a:br>
              <a:r>
                <a:rPr lang="en-US" sz="1400" dirty="0"/>
                <a:t>(on bare metal for speed)</a:t>
              </a:r>
            </a:p>
          </p:txBody>
        </p:sp>
      </p:grpSp>
      <p:sp>
        <p:nvSpPr>
          <p:cNvPr id="31" name="Rectangle 30">
            <a:extLst>
              <a:ext uri="{FF2B5EF4-FFF2-40B4-BE49-F238E27FC236}">
                <a16:creationId xmlns:a16="http://schemas.microsoft.com/office/drawing/2014/main" id="{EAFA0101-5824-4C9C-9992-8A1BB80AD82F}"/>
              </a:ext>
            </a:extLst>
          </p:cNvPr>
          <p:cNvSpPr/>
          <p:nvPr/>
        </p:nvSpPr>
        <p:spPr>
          <a:xfrm>
            <a:off x="635133" y="1486549"/>
            <a:ext cx="10972800" cy="533400"/>
          </a:xfrm>
          <a:prstGeom prst="rect">
            <a:avLst/>
          </a:prstGeom>
          <a:solidFill>
            <a:srgbClr val="FFFFCC"/>
          </a:solidFill>
          <a:ln>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API Gateway / Load Balancing (Kong on Nginx)</a:t>
            </a:r>
          </a:p>
        </p:txBody>
      </p:sp>
      <p:grpSp>
        <p:nvGrpSpPr>
          <p:cNvPr id="40" name="Group 39">
            <a:extLst>
              <a:ext uri="{FF2B5EF4-FFF2-40B4-BE49-F238E27FC236}">
                <a16:creationId xmlns:a16="http://schemas.microsoft.com/office/drawing/2014/main" id="{E3B7B9D2-D927-436A-946C-A51A6C8D49F8}"/>
              </a:ext>
            </a:extLst>
          </p:cNvPr>
          <p:cNvGrpSpPr/>
          <p:nvPr/>
        </p:nvGrpSpPr>
        <p:grpSpPr>
          <a:xfrm>
            <a:off x="2582189" y="2238241"/>
            <a:ext cx="1110454" cy="3361426"/>
            <a:chOff x="2582189" y="2238241"/>
            <a:chExt cx="1110454" cy="3361426"/>
          </a:xfrm>
        </p:grpSpPr>
        <p:grpSp>
          <p:nvGrpSpPr>
            <p:cNvPr id="35" name="Group 34">
              <a:extLst>
                <a:ext uri="{FF2B5EF4-FFF2-40B4-BE49-F238E27FC236}">
                  <a16:creationId xmlns:a16="http://schemas.microsoft.com/office/drawing/2014/main" id="{2CA9E736-56D6-43CA-9E81-A1B87E73AE1A}"/>
                </a:ext>
              </a:extLst>
            </p:cNvPr>
            <p:cNvGrpSpPr/>
            <p:nvPr/>
          </p:nvGrpSpPr>
          <p:grpSpPr>
            <a:xfrm>
              <a:off x="2582189" y="2238241"/>
              <a:ext cx="1110454" cy="3361426"/>
              <a:chOff x="6273735" y="2219375"/>
              <a:chExt cx="1763172" cy="3361426"/>
            </a:xfrm>
          </p:grpSpPr>
          <p:sp>
            <p:nvSpPr>
              <p:cNvPr id="36" name="Rectangle 35">
                <a:extLst>
                  <a:ext uri="{FF2B5EF4-FFF2-40B4-BE49-F238E27FC236}">
                    <a16:creationId xmlns:a16="http://schemas.microsoft.com/office/drawing/2014/main" id="{71F0D1B0-B347-453F-915F-832A905937E0}"/>
                  </a:ext>
                </a:extLst>
              </p:cNvPr>
              <p:cNvSpPr/>
              <p:nvPr/>
            </p:nvSpPr>
            <p:spPr>
              <a:xfrm>
                <a:off x="6273735" y="2219375"/>
                <a:ext cx="1763172" cy="3361426"/>
              </a:xfrm>
              <a:prstGeom prst="rect">
                <a:avLst/>
              </a:prstGeom>
              <a:solidFill>
                <a:schemeClr val="accent3">
                  <a:lumMod val="40000"/>
                  <a:lumOff val="60000"/>
                </a:schemeClr>
              </a:solidFill>
              <a:ln>
                <a:solidFill>
                  <a:schemeClr val="accent3">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3">
                      <a:lumMod val="75000"/>
                    </a:schemeClr>
                  </a:solidFill>
                </a:endParaRPr>
              </a:p>
            </p:txBody>
          </p:sp>
          <p:sp>
            <p:nvSpPr>
              <p:cNvPr id="37" name="TextBox 36">
                <a:extLst>
                  <a:ext uri="{FF2B5EF4-FFF2-40B4-BE49-F238E27FC236}">
                    <a16:creationId xmlns:a16="http://schemas.microsoft.com/office/drawing/2014/main" id="{3C06875F-F5DC-4BAB-BDA6-18FCFAC8A89F}"/>
                  </a:ext>
                </a:extLst>
              </p:cNvPr>
              <p:cNvSpPr txBox="1"/>
              <p:nvPr/>
            </p:nvSpPr>
            <p:spPr>
              <a:xfrm>
                <a:off x="6538242" y="2293412"/>
                <a:ext cx="1296154" cy="677108"/>
              </a:xfrm>
              <a:prstGeom prst="rect">
                <a:avLst/>
              </a:prstGeom>
              <a:noFill/>
            </p:spPr>
            <p:txBody>
              <a:bodyPr wrap="square" rtlCol="0">
                <a:spAutoFit/>
              </a:bodyPr>
              <a:lstStyle/>
              <a:p>
                <a:pPr algn="ctr"/>
                <a:r>
                  <a:rPr lang="en-US" dirty="0"/>
                  <a:t>Misc.</a:t>
                </a:r>
                <a:br>
                  <a:rPr lang="en-US" dirty="0"/>
                </a:br>
                <a:r>
                  <a:rPr lang="en-US" dirty="0"/>
                  <a:t>APIs</a:t>
                </a:r>
              </a:p>
            </p:txBody>
          </p:sp>
        </p:grpSp>
        <p:sp>
          <p:nvSpPr>
            <p:cNvPr id="38" name="Rectangle: Rounded Corners 37">
              <a:extLst>
                <a:ext uri="{FF2B5EF4-FFF2-40B4-BE49-F238E27FC236}">
                  <a16:creationId xmlns:a16="http://schemas.microsoft.com/office/drawing/2014/main" id="{896722D1-D767-427A-A4CC-8B15178298B9}"/>
                </a:ext>
              </a:extLst>
            </p:cNvPr>
            <p:cNvSpPr/>
            <p:nvPr/>
          </p:nvSpPr>
          <p:spPr>
            <a:xfrm>
              <a:off x="2743200" y="3197125"/>
              <a:ext cx="762000" cy="2130589"/>
            </a:xfrm>
            <a:prstGeom prst="roundRect">
              <a:avLst/>
            </a:prstGeom>
            <a:solidFill>
              <a:schemeClr val="accent3">
                <a:lumMod val="20000"/>
                <a:lumOff val="80000"/>
              </a:schemeClr>
            </a:solidFill>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en-US" dirty="0"/>
                <a:t>Bindaas</a:t>
              </a:r>
            </a:p>
          </p:txBody>
        </p:sp>
      </p:grpSp>
    </p:spTree>
    <p:extLst>
      <p:ext uri="{BB962C8B-B14F-4D97-AF65-F5344CB8AC3E}">
        <p14:creationId xmlns:p14="http://schemas.microsoft.com/office/powerpoint/2010/main" val="38635071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27B33-FB51-4596-B5CB-9EE1C1286DBA}"/>
              </a:ext>
            </a:extLst>
          </p:cNvPr>
          <p:cNvSpPr>
            <a:spLocks noGrp="1"/>
          </p:cNvSpPr>
          <p:nvPr>
            <p:ph type="title"/>
          </p:nvPr>
        </p:nvSpPr>
        <p:spPr/>
        <p:txBody>
          <a:bodyPr/>
          <a:lstStyle/>
          <a:p>
            <a:r>
              <a:rPr lang="en-US" dirty="0"/>
              <a:t>Frontend Services (GUIs)</a:t>
            </a:r>
          </a:p>
        </p:txBody>
      </p:sp>
      <p:sp>
        <p:nvSpPr>
          <p:cNvPr id="3" name="Rectangle 2">
            <a:extLst>
              <a:ext uri="{FF2B5EF4-FFF2-40B4-BE49-F238E27FC236}">
                <a16:creationId xmlns:a16="http://schemas.microsoft.com/office/drawing/2014/main" id="{9AADF6C9-218B-4DE2-AC9F-D27FAB63CC2D}"/>
              </a:ext>
            </a:extLst>
          </p:cNvPr>
          <p:cNvSpPr/>
          <p:nvPr/>
        </p:nvSpPr>
        <p:spPr>
          <a:xfrm>
            <a:off x="609599" y="5562600"/>
            <a:ext cx="5257801" cy="533400"/>
          </a:xfrm>
          <a:prstGeom prst="rect">
            <a:avLst/>
          </a:prstGeom>
          <a:solidFill>
            <a:schemeClr val="accent1">
              <a:lumMod val="20000"/>
              <a:lumOff val="80000"/>
            </a:schemeClr>
          </a:solid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Core Services</a:t>
            </a:r>
          </a:p>
        </p:txBody>
      </p:sp>
      <p:grpSp>
        <p:nvGrpSpPr>
          <p:cNvPr id="8" name="Group 7">
            <a:extLst>
              <a:ext uri="{FF2B5EF4-FFF2-40B4-BE49-F238E27FC236}">
                <a16:creationId xmlns:a16="http://schemas.microsoft.com/office/drawing/2014/main" id="{4A95204F-1B6C-4AA1-BA1A-132CA2703D69}"/>
              </a:ext>
            </a:extLst>
          </p:cNvPr>
          <p:cNvGrpSpPr/>
          <p:nvPr/>
        </p:nvGrpSpPr>
        <p:grpSpPr>
          <a:xfrm>
            <a:off x="4526485" y="1967902"/>
            <a:ext cx="3258492" cy="3361426"/>
            <a:chOff x="3697057" y="1967902"/>
            <a:chExt cx="3258492" cy="3361426"/>
          </a:xfrm>
        </p:grpSpPr>
        <p:sp>
          <p:nvSpPr>
            <p:cNvPr id="5" name="Rectangle 4">
              <a:extLst>
                <a:ext uri="{FF2B5EF4-FFF2-40B4-BE49-F238E27FC236}">
                  <a16:creationId xmlns:a16="http://schemas.microsoft.com/office/drawing/2014/main" id="{B65F0D11-95EB-45D1-B245-FFD992E12015}"/>
                </a:ext>
              </a:extLst>
            </p:cNvPr>
            <p:cNvSpPr/>
            <p:nvPr/>
          </p:nvSpPr>
          <p:spPr>
            <a:xfrm>
              <a:off x="3697057" y="1967902"/>
              <a:ext cx="3258492" cy="3361426"/>
            </a:xfrm>
            <a:prstGeom prst="rect">
              <a:avLst/>
            </a:prstGeom>
            <a:solidFill>
              <a:schemeClr val="accent6">
                <a:lumMod val="40000"/>
                <a:lumOff val="60000"/>
              </a:schemeClr>
            </a:solidFill>
            <a:ln>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8C537413-F57E-4DDB-97AE-70B8171B9F9C}"/>
                </a:ext>
              </a:extLst>
            </p:cNvPr>
            <p:cNvSpPr txBox="1"/>
            <p:nvPr/>
          </p:nvSpPr>
          <p:spPr>
            <a:xfrm>
              <a:off x="3992803" y="1967902"/>
              <a:ext cx="2667000" cy="384721"/>
            </a:xfrm>
            <a:prstGeom prst="rect">
              <a:avLst/>
            </a:prstGeom>
            <a:noFill/>
          </p:spPr>
          <p:txBody>
            <a:bodyPr wrap="square" rtlCol="0">
              <a:spAutoFit/>
            </a:bodyPr>
            <a:lstStyle/>
            <a:p>
              <a:pPr algn="ctr"/>
              <a:r>
                <a:rPr lang="en-US" dirty="0"/>
                <a:t>Data Browsing Services</a:t>
              </a:r>
            </a:p>
          </p:txBody>
        </p:sp>
        <p:sp>
          <p:nvSpPr>
            <p:cNvPr id="7" name="Rectangle: Rounded Corners 6">
              <a:extLst>
                <a:ext uri="{FF2B5EF4-FFF2-40B4-BE49-F238E27FC236}">
                  <a16:creationId xmlns:a16="http://schemas.microsoft.com/office/drawing/2014/main" id="{4CE225F4-F728-414B-A239-60A77F6ED153}"/>
                </a:ext>
              </a:extLst>
            </p:cNvPr>
            <p:cNvSpPr/>
            <p:nvPr/>
          </p:nvSpPr>
          <p:spPr>
            <a:xfrm>
              <a:off x="3846544" y="2499665"/>
              <a:ext cx="862481" cy="2601569"/>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en-US" dirty="0"/>
                <a:t>Data Visualization</a:t>
              </a:r>
              <a:br>
                <a:rPr lang="en-US" dirty="0"/>
              </a:br>
              <a:r>
                <a:rPr lang="en-US" dirty="0"/>
                <a:t>(DataScope)</a:t>
              </a:r>
            </a:p>
          </p:txBody>
        </p:sp>
        <p:sp>
          <p:nvSpPr>
            <p:cNvPr id="9" name="Rectangle: Rounded Corners 8">
              <a:extLst>
                <a:ext uri="{FF2B5EF4-FFF2-40B4-BE49-F238E27FC236}">
                  <a16:creationId xmlns:a16="http://schemas.microsoft.com/office/drawing/2014/main" id="{A46E10D9-8908-48F1-8AD2-99DAE3892BBD}"/>
                </a:ext>
              </a:extLst>
            </p:cNvPr>
            <p:cNvSpPr/>
            <p:nvPr/>
          </p:nvSpPr>
          <p:spPr>
            <a:xfrm>
              <a:off x="5946642" y="2499666"/>
              <a:ext cx="862481" cy="2601568"/>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en-US" dirty="0"/>
                <a:t>Legacy Browsing</a:t>
              </a:r>
              <a:br>
                <a:rPr lang="en-US" dirty="0"/>
              </a:br>
              <a:r>
                <a:rPr lang="en-US" dirty="0"/>
                <a:t>(NBIA Search)</a:t>
              </a:r>
            </a:p>
          </p:txBody>
        </p:sp>
        <p:sp>
          <p:nvSpPr>
            <p:cNvPr id="11" name="Rectangle: Rounded Corners 10">
              <a:extLst>
                <a:ext uri="{FF2B5EF4-FFF2-40B4-BE49-F238E27FC236}">
                  <a16:creationId xmlns:a16="http://schemas.microsoft.com/office/drawing/2014/main" id="{DB230E38-5E4C-4B83-A693-10492EF056F0}"/>
                </a:ext>
              </a:extLst>
            </p:cNvPr>
            <p:cNvSpPr/>
            <p:nvPr/>
          </p:nvSpPr>
          <p:spPr>
            <a:xfrm>
              <a:off x="4914226" y="2499666"/>
              <a:ext cx="862481" cy="2601568"/>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en-US" dirty="0"/>
                <a:t>Image Sharing </a:t>
              </a:r>
              <a:br>
                <a:rPr lang="en-US" dirty="0"/>
              </a:br>
              <a:r>
                <a:rPr lang="en-US" dirty="0"/>
                <a:t>(Kheops)</a:t>
              </a:r>
            </a:p>
          </p:txBody>
        </p:sp>
      </p:grpSp>
      <p:grpSp>
        <p:nvGrpSpPr>
          <p:cNvPr id="10" name="Group 9">
            <a:extLst>
              <a:ext uri="{FF2B5EF4-FFF2-40B4-BE49-F238E27FC236}">
                <a16:creationId xmlns:a16="http://schemas.microsoft.com/office/drawing/2014/main" id="{DA56C239-DB74-4B40-8393-61B29620FCE5}"/>
              </a:ext>
            </a:extLst>
          </p:cNvPr>
          <p:cNvGrpSpPr/>
          <p:nvPr/>
        </p:nvGrpSpPr>
        <p:grpSpPr>
          <a:xfrm>
            <a:off x="616473" y="1967902"/>
            <a:ext cx="1524000" cy="3361426"/>
            <a:chOff x="9601200" y="1896374"/>
            <a:chExt cx="1524000" cy="3361426"/>
          </a:xfrm>
        </p:grpSpPr>
        <p:sp>
          <p:nvSpPr>
            <p:cNvPr id="12" name="Rectangle 11">
              <a:extLst>
                <a:ext uri="{FF2B5EF4-FFF2-40B4-BE49-F238E27FC236}">
                  <a16:creationId xmlns:a16="http://schemas.microsoft.com/office/drawing/2014/main" id="{20836A65-CD17-4206-8168-0A0D77354C9A}"/>
                </a:ext>
              </a:extLst>
            </p:cNvPr>
            <p:cNvSpPr/>
            <p:nvPr/>
          </p:nvSpPr>
          <p:spPr>
            <a:xfrm>
              <a:off x="9601200" y="1896374"/>
              <a:ext cx="1524000" cy="3361426"/>
            </a:xfrm>
            <a:prstGeom prst="rect">
              <a:avLst/>
            </a:prstGeom>
            <a:solidFill>
              <a:schemeClr val="accent6">
                <a:lumMod val="40000"/>
                <a:lumOff val="60000"/>
              </a:schemeClr>
            </a:solidFill>
            <a:ln>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ED176ABE-5394-485E-8E28-0F56FA2AD97C}"/>
                </a:ext>
              </a:extLst>
            </p:cNvPr>
            <p:cNvSpPr txBox="1"/>
            <p:nvPr/>
          </p:nvSpPr>
          <p:spPr>
            <a:xfrm>
              <a:off x="9677400" y="1967902"/>
              <a:ext cx="1371600" cy="677108"/>
            </a:xfrm>
            <a:prstGeom prst="rect">
              <a:avLst/>
            </a:prstGeom>
            <a:noFill/>
          </p:spPr>
          <p:txBody>
            <a:bodyPr wrap="square" rtlCol="0">
              <a:spAutoFit/>
            </a:bodyPr>
            <a:lstStyle/>
            <a:p>
              <a:pPr algn="ctr"/>
              <a:r>
                <a:rPr lang="en-US" dirty="0"/>
                <a:t>Publishing</a:t>
              </a:r>
              <a:br>
                <a:rPr lang="en-US" dirty="0"/>
              </a:br>
              <a:r>
                <a:rPr lang="en-US" dirty="0"/>
                <a:t>Services</a:t>
              </a:r>
            </a:p>
          </p:txBody>
        </p:sp>
        <p:sp>
          <p:nvSpPr>
            <p:cNvPr id="15" name="Rectangle: Rounded Corners 14">
              <a:extLst>
                <a:ext uri="{FF2B5EF4-FFF2-40B4-BE49-F238E27FC236}">
                  <a16:creationId xmlns:a16="http://schemas.microsoft.com/office/drawing/2014/main" id="{B4218AFA-9DEA-4A52-8B7A-1E348715114C}"/>
                </a:ext>
              </a:extLst>
            </p:cNvPr>
            <p:cNvSpPr/>
            <p:nvPr/>
          </p:nvSpPr>
          <p:spPr>
            <a:xfrm>
              <a:off x="10401763" y="2747872"/>
              <a:ext cx="449033" cy="2287507"/>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en-US" dirty="0"/>
                <a:t>Wiki</a:t>
              </a:r>
            </a:p>
          </p:txBody>
        </p:sp>
        <p:sp>
          <p:nvSpPr>
            <p:cNvPr id="22" name="Rectangle: Rounded Corners 21">
              <a:extLst>
                <a:ext uri="{FF2B5EF4-FFF2-40B4-BE49-F238E27FC236}">
                  <a16:creationId xmlns:a16="http://schemas.microsoft.com/office/drawing/2014/main" id="{63AC1DA0-4F14-4245-9EDC-1C5C8A6D2839}"/>
                </a:ext>
              </a:extLst>
            </p:cNvPr>
            <p:cNvSpPr/>
            <p:nvPr/>
          </p:nvSpPr>
          <p:spPr>
            <a:xfrm>
              <a:off x="9753600" y="2747873"/>
              <a:ext cx="507742" cy="2281328"/>
            </a:xfrm>
            <a:prstGeom prst="roundRect">
              <a:avLst/>
            </a:prstGeom>
            <a:solidFill>
              <a:schemeClr val="accent6">
                <a:lumMod val="20000"/>
                <a:lumOff val="80000"/>
              </a:schemeClr>
            </a:solidFill>
            <a:ln>
              <a:prstDash val="lgDash"/>
            </a:ln>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en-US" dirty="0"/>
                <a:t>Datacite</a:t>
              </a:r>
            </a:p>
          </p:txBody>
        </p:sp>
      </p:grpSp>
      <p:grpSp>
        <p:nvGrpSpPr>
          <p:cNvPr id="4" name="Group 3">
            <a:extLst>
              <a:ext uri="{FF2B5EF4-FFF2-40B4-BE49-F238E27FC236}">
                <a16:creationId xmlns:a16="http://schemas.microsoft.com/office/drawing/2014/main" id="{33948F62-8F2F-4897-860D-78F2F7E3AF9A}"/>
              </a:ext>
            </a:extLst>
          </p:cNvPr>
          <p:cNvGrpSpPr/>
          <p:nvPr/>
        </p:nvGrpSpPr>
        <p:grpSpPr>
          <a:xfrm>
            <a:off x="8142828" y="1972956"/>
            <a:ext cx="1763172" cy="3361426"/>
            <a:chOff x="685800" y="1893865"/>
            <a:chExt cx="1763172" cy="3361426"/>
          </a:xfrm>
        </p:grpSpPr>
        <p:grpSp>
          <p:nvGrpSpPr>
            <p:cNvPr id="26" name="Group 25">
              <a:extLst>
                <a:ext uri="{FF2B5EF4-FFF2-40B4-BE49-F238E27FC236}">
                  <a16:creationId xmlns:a16="http://schemas.microsoft.com/office/drawing/2014/main" id="{5E8E3784-9F88-476E-A91C-E05E718B7D18}"/>
                </a:ext>
              </a:extLst>
            </p:cNvPr>
            <p:cNvGrpSpPr/>
            <p:nvPr/>
          </p:nvGrpSpPr>
          <p:grpSpPr>
            <a:xfrm>
              <a:off x="685800" y="1893865"/>
              <a:ext cx="1763172" cy="3361426"/>
              <a:chOff x="6273735" y="2219375"/>
              <a:chExt cx="1763172" cy="3361426"/>
            </a:xfrm>
          </p:grpSpPr>
          <p:sp>
            <p:nvSpPr>
              <p:cNvPr id="27" name="Rectangle 26">
                <a:extLst>
                  <a:ext uri="{FF2B5EF4-FFF2-40B4-BE49-F238E27FC236}">
                    <a16:creationId xmlns:a16="http://schemas.microsoft.com/office/drawing/2014/main" id="{BF03D824-4671-497F-8497-99D5CCA8E616}"/>
                  </a:ext>
                </a:extLst>
              </p:cNvPr>
              <p:cNvSpPr/>
              <p:nvPr/>
            </p:nvSpPr>
            <p:spPr>
              <a:xfrm>
                <a:off x="6273735" y="2219375"/>
                <a:ext cx="1763172" cy="3361426"/>
              </a:xfrm>
              <a:prstGeom prst="rect">
                <a:avLst/>
              </a:prstGeom>
              <a:solidFill>
                <a:schemeClr val="accent6">
                  <a:lumMod val="40000"/>
                  <a:lumOff val="60000"/>
                </a:schemeClr>
              </a:solidFill>
              <a:ln>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9573EE9F-3256-4249-869B-6A0393DCEEDA}"/>
                  </a:ext>
                </a:extLst>
              </p:cNvPr>
              <p:cNvSpPr txBox="1"/>
              <p:nvPr/>
            </p:nvSpPr>
            <p:spPr>
              <a:xfrm>
                <a:off x="6538243" y="2293412"/>
                <a:ext cx="1229772" cy="969496"/>
              </a:xfrm>
              <a:prstGeom prst="rect">
                <a:avLst/>
              </a:prstGeom>
              <a:noFill/>
            </p:spPr>
            <p:txBody>
              <a:bodyPr wrap="square" rtlCol="0">
                <a:spAutoFit/>
              </a:bodyPr>
              <a:lstStyle/>
              <a:p>
                <a:pPr algn="ctr"/>
                <a:r>
                  <a:rPr lang="en-US" dirty="0"/>
                  <a:t>Image</a:t>
                </a:r>
                <a:br>
                  <a:rPr lang="en-US" dirty="0"/>
                </a:br>
                <a:r>
                  <a:rPr lang="en-US" dirty="0"/>
                  <a:t>Viewing</a:t>
                </a:r>
                <a:br>
                  <a:rPr lang="en-US" dirty="0"/>
                </a:br>
                <a:r>
                  <a:rPr lang="en-US" dirty="0"/>
                  <a:t>Services</a:t>
                </a:r>
              </a:p>
            </p:txBody>
          </p:sp>
        </p:grpSp>
        <p:sp>
          <p:nvSpPr>
            <p:cNvPr id="29" name="Rectangle: Rounded Corners 28">
              <a:extLst>
                <a:ext uri="{FF2B5EF4-FFF2-40B4-BE49-F238E27FC236}">
                  <a16:creationId xmlns:a16="http://schemas.microsoft.com/office/drawing/2014/main" id="{B799FB50-EBD7-4118-9298-12F070A0DD9D}"/>
                </a:ext>
              </a:extLst>
            </p:cNvPr>
            <p:cNvSpPr/>
            <p:nvPr/>
          </p:nvSpPr>
          <p:spPr>
            <a:xfrm>
              <a:off x="816112" y="3011435"/>
              <a:ext cx="697509" cy="2130589"/>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en-US" dirty="0"/>
                <a:t>caMicroscope</a:t>
              </a:r>
            </a:p>
          </p:txBody>
        </p:sp>
        <p:sp>
          <p:nvSpPr>
            <p:cNvPr id="30" name="Rectangle: Rounded Corners 29">
              <a:extLst>
                <a:ext uri="{FF2B5EF4-FFF2-40B4-BE49-F238E27FC236}">
                  <a16:creationId xmlns:a16="http://schemas.microsoft.com/office/drawing/2014/main" id="{FC67E258-AAE6-42B5-96DB-F0F2EFEB53B8}"/>
                </a:ext>
              </a:extLst>
            </p:cNvPr>
            <p:cNvSpPr/>
            <p:nvPr/>
          </p:nvSpPr>
          <p:spPr>
            <a:xfrm>
              <a:off x="1634138" y="3011434"/>
              <a:ext cx="697509" cy="2130589"/>
            </a:xfrm>
            <a:prstGeom prst="roundRect">
              <a:avLst/>
            </a:prstGeom>
            <a:solidFill>
              <a:schemeClr val="accent6">
                <a:lumMod val="20000"/>
                <a:lumOff val="80000"/>
              </a:schemeClr>
            </a:solidFill>
            <a:ln>
              <a:prstDash val="solid"/>
            </a:ln>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en-US" dirty="0"/>
                <a:t>OHIF</a:t>
              </a:r>
              <a:endParaRPr lang="en-US" sz="1400" dirty="0"/>
            </a:p>
          </p:txBody>
        </p:sp>
      </p:grpSp>
      <p:sp>
        <p:nvSpPr>
          <p:cNvPr id="31" name="Rectangle 30">
            <a:extLst>
              <a:ext uri="{FF2B5EF4-FFF2-40B4-BE49-F238E27FC236}">
                <a16:creationId xmlns:a16="http://schemas.microsoft.com/office/drawing/2014/main" id="{EAFA0101-5824-4C9C-9992-8A1BB80AD82F}"/>
              </a:ext>
            </a:extLst>
          </p:cNvPr>
          <p:cNvSpPr/>
          <p:nvPr/>
        </p:nvSpPr>
        <p:spPr>
          <a:xfrm>
            <a:off x="6025233" y="5562600"/>
            <a:ext cx="5557166" cy="533400"/>
          </a:xfrm>
          <a:prstGeom prst="rect">
            <a:avLst/>
          </a:prstGeom>
          <a:solidFill>
            <a:schemeClr val="accent3">
              <a:lumMod val="20000"/>
              <a:lumOff val="80000"/>
            </a:schemeClr>
          </a:solidFill>
          <a:ln>
            <a:solidFill>
              <a:schemeClr val="accent3">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Backend Services</a:t>
            </a:r>
          </a:p>
        </p:txBody>
      </p:sp>
      <p:sp>
        <p:nvSpPr>
          <p:cNvPr id="33" name="Rectangle 32">
            <a:extLst>
              <a:ext uri="{FF2B5EF4-FFF2-40B4-BE49-F238E27FC236}">
                <a16:creationId xmlns:a16="http://schemas.microsoft.com/office/drawing/2014/main" id="{4E151A91-917C-413B-A65B-CFF0B8B6CFD8}"/>
              </a:ext>
            </a:extLst>
          </p:cNvPr>
          <p:cNvSpPr/>
          <p:nvPr/>
        </p:nvSpPr>
        <p:spPr>
          <a:xfrm>
            <a:off x="609599" y="1238013"/>
            <a:ext cx="10972800" cy="533400"/>
          </a:xfrm>
          <a:prstGeom prst="rect">
            <a:avLst/>
          </a:prstGeom>
          <a:solidFill>
            <a:srgbClr val="FFFFCC"/>
          </a:solidFill>
          <a:ln>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API Gateway / Load Balancing (Kong on Nginx)</a:t>
            </a:r>
          </a:p>
        </p:txBody>
      </p:sp>
      <p:sp>
        <p:nvSpPr>
          <p:cNvPr id="41" name="Rectangle 40">
            <a:extLst>
              <a:ext uri="{FF2B5EF4-FFF2-40B4-BE49-F238E27FC236}">
                <a16:creationId xmlns:a16="http://schemas.microsoft.com/office/drawing/2014/main" id="{422FB06C-C37C-44C8-B919-CEB39CBEB657}"/>
              </a:ext>
            </a:extLst>
          </p:cNvPr>
          <p:cNvSpPr/>
          <p:nvPr/>
        </p:nvSpPr>
        <p:spPr>
          <a:xfrm>
            <a:off x="2130576" y="1967902"/>
            <a:ext cx="2020925" cy="3361426"/>
          </a:xfrm>
          <a:prstGeom prst="rect">
            <a:avLst/>
          </a:prstGeom>
          <a:solidFill>
            <a:schemeClr val="accent6">
              <a:lumMod val="40000"/>
              <a:lumOff val="60000"/>
            </a:schemeClr>
          </a:solidFill>
          <a:ln>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056D4E81-55B9-4C08-8D8E-847866FBEECF}"/>
              </a:ext>
            </a:extLst>
          </p:cNvPr>
          <p:cNvSpPr txBox="1"/>
          <p:nvPr/>
        </p:nvSpPr>
        <p:spPr>
          <a:xfrm>
            <a:off x="2381177" y="2001990"/>
            <a:ext cx="1371600" cy="677108"/>
          </a:xfrm>
          <a:prstGeom prst="rect">
            <a:avLst/>
          </a:prstGeom>
          <a:noFill/>
        </p:spPr>
        <p:txBody>
          <a:bodyPr wrap="square" rtlCol="0">
            <a:spAutoFit/>
          </a:bodyPr>
          <a:lstStyle/>
          <a:p>
            <a:pPr algn="ctr"/>
            <a:r>
              <a:rPr lang="en-US" dirty="0"/>
              <a:t>Support</a:t>
            </a:r>
            <a:br>
              <a:rPr lang="en-US" dirty="0"/>
            </a:br>
            <a:r>
              <a:rPr lang="en-US" dirty="0"/>
              <a:t>Services</a:t>
            </a:r>
          </a:p>
        </p:txBody>
      </p:sp>
      <p:sp>
        <p:nvSpPr>
          <p:cNvPr id="43" name="Rectangle: Rounded Corners 42">
            <a:extLst>
              <a:ext uri="{FF2B5EF4-FFF2-40B4-BE49-F238E27FC236}">
                <a16:creationId xmlns:a16="http://schemas.microsoft.com/office/drawing/2014/main" id="{97853894-6209-4277-9D3C-D26FE1B4E014}"/>
              </a:ext>
            </a:extLst>
          </p:cNvPr>
          <p:cNvSpPr/>
          <p:nvPr/>
        </p:nvSpPr>
        <p:spPr>
          <a:xfrm>
            <a:off x="3065995" y="2819400"/>
            <a:ext cx="449033" cy="2294405"/>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en-US" dirty="0"/>
              <a:t>JIRA ServiceDesk</a:t>
            </a:r>
          </a:p>
        </p:txBody>
      </p:sp>
      <p:sp>
        <p:nvSpPr>
          <p:cNvPr id="44" name="Rectangle: Rounded Corners 43">
            <a:extLst>
              <a:ext uri="{FF2B5EF4-FFF2-40B4-BE49-F238E27FC236}">
                <a16:creationId xmlns:a16="http://schemas.microsoft.com/office/drawing/2014/main" id="{85B57C36-5BAE-4263-9348-7074C12D1461}"/>
              </a:ext>
            </a:extLst>
          </p:cNvPr>
          <p:cNvSpPr/>
          <p:nvPr/>
        </p:nvSpPr>
        <p:spPr>
          <a:xfrm>
            <a:off x="2206778" y="2819401"/>
            <a:ext cx="738700" cy="2281328"/>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en-US" dirty="0"/>
              <a:t>WordPress </a:t>
            </a:r>
            <a:br>
              <a:rPr lang="en-US" dirty="0"/>
            </a:br>
            <a:r>
              <a:rPr lang="en-US" dirty="0"/>
              <a:t>(landing pages)</a:t>
            </a:r>
          </a:p>
        </p:txBody>
      </p:sp>
      <p:sp>
        <p:nvSpPr>
          <p:cNvPr id="45" name="Rectangle: Rounded Corners 44">
            <a:extLst>
              <a:ext uri="{FF2B5EF4-FFF2-40B4-BE49-F238E27FC236}">
                <a16:creationId xmlns:a16="http://schemas.microsoft.com/office/drawing/2014/main" id="{07B00098-AD69-436E-ABF0-B55196ED0344}"/>
              </a:ext>
            </a:extLst>
          </p:cNvPr>
          <p:cNvSpPr/>
          <p:nvPr/>
        </p:nvSpPr>
        <p:spPr>
          <a:xfrm>
            <a:off x="3614561" y="2819399"/>
            <a:ext cx="449033" cy="2294405"/>
          </a:xfrm>
          <a:prstGeom prst="round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vert="vert270" rtlCol="0" anchor="ctr"/>
          <a:lstStyle/>
          <a:p>
            <a:pPr algn="ctr"/>
            <a:r>
              <a:rPr lang="en-US" dirty="0"/>
              <a:t>Usage Statistics</a:t>
            </a:r>
          </a:p>
        </p:txBody>
      </p:sp>
      <p:sp>
        <p:nvSpPr>
          <p:cNvPr id="46" name="Rectangle 45">
            <a:extLst>
              <a:ext uri="{FF2B5EF4-FFF2-40B4-BE49-F238E27FC236}">
                <a16:creationId xmlns:a16="http://schemas.microsoft.com/office/drawing/2014/main" id="{69674E0E-09BB-4364-BA36-0931CCEFA127}"/>
              </a:ext>
            </a:extLst>
          </p:cNvPr>
          <p:cNvSpPr/>
          <p:nvPr/>
        </p:nvSpPr>
        <p:spPr>
          <a:xfrm>
            <a:off x="10168464" y="1992968"/>
            <a:ext cx="1406233" cy="3361426"/>
          </a:xfrm>
          <a:prstGeom prst="rect">
            <a:avLst/>
          </a:prstGeom>
          <a:solidFill>
            <a:schemeClr val="accent6">
              <a:lumMod val="40000"/>
              <a:lumOff val="60000"/>
            </a:schemeClr>
          </a:solidFill>
          <a:ln>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6">
                    <a:lumMod val="50000"/>
                  </a:schemeClr>
                </a:solidFill>
              </a:rPr>
              <a:t>Future Expansion</a:t>
            </a:r>
          </a:p>
        </p:txBody>
      </p:sp>
    </p:spTree>
    <p:extLst>
      <p:ext uri="{BB962C8B-B14F-4D97-AF65-F5344CB8AC3E}">
        <p14:creationId xmlns:p14="http://schemas.microsoft.com/office/powerpoint/2010/main" val="39866030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4B611-5C3B-DA40-9B6D-FB607B6DCFF8}"/>
              </a:ext>
            </a:extLst>
          </p:cNvPr>
          <p:cNvSpPr>
            <a:spLocks noGrp="1"/>
          </p:cNvSpPr>
          <p:nvPr>
            <p:ph type="title"/>
          </p:nvPr>
        </p:nvSpPr>
        <p:spPr/>
        <p:txBody>
          <a:bodyPr/>
          <a:lstStyle/>
          <a:p>
            <a:r>
              <a:rPr lang="en-US" dirty="0"/>
              <a:t>Release Plan</a:t>
            </a:r>
          </a:p>
        </p:txBody>
      </p:sp>
      <p:sp>
        <p:nvSpPr>
          <p:cNvPr id="3" name="Content Placeholder 2">
            <a:extLst>
              <a:ext uri="{FF2B5EF4-FFF2-40B4-BE49-F238E27FC236}">
                <a16:creationId xmlns:a16="http://schemas.microsoft.com/office/drawing/2014/main" id="{40C891CB-63C0-AD46-A0D5-392A32A32160}"/>
              </a:ext>
            </a:extLst>
          </p:cNvPr>
          <p:cNvSpPr>
            <a:spLocks noGrp="1"/>
          </p:cNvSpPr>
          <p:nvPr>
            <p:ph idx="1"/>
          </p:nvPr>
        </p:nvSpPr>
        <p:spPr/>
        <p:txBody>
          <a:bodyPr/>
          <a:lstStyle/>
          <a:p>
            <a:r>
              <a:rPr lang="en-US" dirty="0"/>
              <a:t>Release 0.5P – Pathology only deployment  – December 2020</a:t>
            </a:r>
          </a:p>
          <a:p>
            <a:r>
              <a:rPr lang="en-US" dirty="0"/>
              <a:t>Release 0.5R - Radiology only deployment – December 2020</a:t>
            </a:r>
          </a:p>
          <a:p>
            <a:r>
              <a:rPr lang="en-US" dirty="0"/>
              <a:t>Release 1.0 – complete Rad/Path functional package – June 2021 (ITCR annual)</a:t>
            </a:r>
          </a:p>
          <a:p>
            <a:r>
              <a:rPr lang="en-US" dirty="0"/>
              <a:t>Release 1.5 – Semantic integration, feature base and expanded UI model  - December 2021</a:t>
            </a:r>
          </a:p>
        </p:txBody>
      </p:sp>
    </p:spTree>
    <p:extLst>
      <p:ext uri="{BB962C8B-B14F-4D97-AF65-F5344CB8AC3E}">
        <p14:creationId xmlns:p14="http://schemas.microsoft.com/office/powerpoint/2010/main" val="37997587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23FED5-DC71-6344-A4EC-25E9F28C76CC}"/>
              </a:ext>
            </a:extLst>
          </p:cNvPr>
          <p:cNvSpPr>
            <a:spLocks noGrp="1"/>
          </p:cNvSpPr>
          <p:nvPr>
            <p:ph type="title"/>
          </p:nvPr>
        </p:nvSpPr>
        <p:spPr/>
        <p:txBody>
          <a:bodyPr/>
          <a:lstStyle/>
          <a:p>
            <a:r>
              <a:rPr lang="en-US" dirty="0"/>
              <a:t>Release 0.5P</a:t>
            </a:r>
          </a:p>
        </p:txBody>
      </p:sp>
      <p:sp>
        <p:nvSpPr>
          <p:cNvPr id="3" name="Content Placeholder 2">
            <a:extLst>
              <a:ext uri="{FF2B5EF4-FFF2-40B4-BE49-F238E27FC236}">
                <a16:creationId xmlns:a16="http://schemas.microsoft.com/office/drawing/2014/main" id="{C3B996BB-9961-F347-9F84-EB4E664F1ACF}"/>
              </a:ext>
            </a:extLst>
          </p:cNvPr>
          <p:cNvSpPr>
            <a:spLocks noGrp="1"/>
          </p:cNvSpPr>
          <p:nvPr>
            <p:ph idx="1"/>
          </p:nvPr>
        </p:nvSpPr>
        <p:spPr/>
        <p:txBody>
          <a:bodyPr>
            <a:normAutofit lnSpcReduction="10000"/>
          </a:bodyPr>
          <a:lstStyle/>
          <a:p>
            <a:r>
              <a:rPr lang="en-US" dirty="0"/>
              <a:t>QuIP components and PRISM core services deployable as a Kubernetes deployment object</a:t>
            </a:r>
          </a:p>
          <a:p>
            <a:r>
              <a:rPr lang="en-US" dirty="0"/>
              <a:t>Initial release of Core Services: Authentication, Bulk Storage</a:t>
            </a:r>
          </a:p>
          <a:p>
            <a:r>
              <a:rPr lang="en-US" dirty="0"/>
              <a:t>Backend services limited to: Pathology, APIs and Download services</a:t>
            </a:r>
          </a:p>
          <a:p>
            <a:pPr lvl="1"/>
            <a:r>
              <a:rPr lang="en-US" dirty="0"/>
              <a:t>Enhanced API for IDC support</a:t>
            </a:r>
          </a:p>
          <a:p>
            <a:r>
              <a:rPr lang="en-US" dirty="0"/>
              <a:t>Front end services:</a:t>
            </a:r>
          </a:p>
          <a:p>
            <a:pPr lvl="1"/>
            <a:r>
              <a:rPr lang="en-US" dirty="0"/>
              <a:t>DataScope based, 3 tier UI Model (basic path only version)</a:t>
            </a:r>
          </a:p>
          <a:p>
            <a:pPr lvl="1"/>
            <a:r>
              <a:rPr lang="en-US" dirty="0"/>
              <a:t>caMicroscope viewer</a:t>
            </a:r>
          </a:p>
          <a:p>
            <a:pPr lvl="1"/>
            <a:r>
              <a:rPr lang="en-US" dirty="0"/>
              <a:t>Basic support services</a:t>
            </a:r>
          </a:p>
          <a:p>
            <a:r>
              <a:rPr lang="en-US" dirty="0"/>
              <a:t>Initial Pathology curation support in Posda</a:t>
            </a:r>
          </a:p>
        </p:txBody>
      </p:sp>
    </p:spTree>
    <p:extLst>
      <p:ext uri="{BB962C8B-B14F-4D97-AF65-F5344CB8AC3E}">
        <p14:creationId xmlns:p14="http://schemas.microsoft.com/office/powerpoint/2010/main" val="30512589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TotalTime>
  <Words>1188</Words>
  <Application>Microsoft Macintosh PowerPoint</Application>
  <PresentationFormat>Widescreen</PresentationFormat>
  <Paragraphs>157</Paragraphs>
  <Slides>14</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Helvetica Neue Medium</vt:lpstr>
      <vt:lpstr>Office Theme</vt:lpstr>
      <vt:lpstr>PRISM Release Roadmap</vt:lpstr>
      <vt:lpstr>PowerPoint Presentation</vt:lpstr>
      <vt:lpstr>Relationship Between TCIA and PRISM</vt:lpstr>
      <vt:lpstr>PRISM Deployment: Kubernetes Cluster</vt:lpstr>
      <vt:lpstr>Core Services</vt:lpstr>
      <vt:lpstr>Backend Services</vt:lpstr>
      <vt:lpstr>Frontend Services (GUIs)</vt:lpstr>
      <vt:lpstr>Release Plan</vt:lpstr>
      <vt:lpstr>Release 0.5P</vt:lpstr>
      <vt:lpstr>Release 0.5R</vt:lpstr>
      <vt:lpstr>Application of 0.5 Releases to TCIA</vt:lpstr>
      <vt:lpstr>Release 1.0</vt:lpstr>
      <vt:lpstr>Release 1.5</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Semantic Integration of Clinical Data  PRISM 2020 Annual Meeting</dc:title>
  <dc:creator>Jonathan Bona</dc:creator>
  <cp:lastModifiedBy>Prior, Fred W</cp:lastModifiedBy>
  <cp:revision>21</cp:revision>
  <dcterms:created xsi:type="dcterms:W3CDTF">2020-06-17T18:49:35Z</dcterms:created>
  <dcterms:modified xsi:type="dcterms:W3CDTF">2020-07-08T13:24:00Z</dcterms:modified>
</cp:coreProperties>
</file>